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ot air balloons viewed from below against a blue sky"/>
          <p:cNvSpPr/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Close-up of the top of a hot air balloon viewed from above"/>
          <p:cNvSpPr/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Hot air balloons viewed from below against a blue sky"/>
          <p:cNvSpPr/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ot air balloons viewed from below against a blue sky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lose-up of the top of a hot air balloon viewed from abov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hot air balloon viewed from below"/>
          <p:cNvSpPr/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Hot air balloons viewed from below against a blue sky"/>
          <p:cNvSpPr/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visualstudiomagazine.com/articles/2018/07/23/neural-regression-using-keras.aspx" TargetMode="External"/><Relationship Id="rId3" Type="http://schemas.openxmlformats.org/officeDocument/2006/relationships/hyperlink" Target="https://pyimagesearch.com/2019/01/21/regression-with-keras/" TargetMode="External"/><Relationship Id="rId4" Type="http://schemas.openxmlformats.org/officeDocument/2006/relationships/hyperlink" Target="https://www.kaggle.com/datasets/harlfoxem/housesalesprediction" TargetMode="External"/><Relationship Id="rId5" Type="http://schemas.openxmlformats.org/officeDocument/2006/relationships/hyperlink" Target="https://www.scribbr.com/statistics/multiple-linear-regression/" TargetMode="External"/><Relationship Id="rId6" Type="http://schemas.openxmlformats.org/officeDocument/2006/relationships/hyperlink" Target="https://youtu.be/aircAruvnKk" TargetMode="External"/><Relationship Id="rId7" Type="http://schemas.openxmlformats.org/officeDocument/2006/relationships/hyperlink" Target="https://matplotlib.org/stable/api/index.html" TargetMode="External"/><Relationship Id="rId8" Type="http://schemas.openxmlformats.org/officeDocument/2006/relationships/hyperlink" Target="https://seaborn.pydata.org/" TargetMode="Externa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rindam Saha, 002011701091, Production Engineering"/>
          <p:cNvSpPr txBox="1"/>
          <p:nvPr>
            <p:ph type="body" idx="21"/>
          </p:nvPr>
        </p:nvSpPr>
        <p:spPr>
          <a:xfrm>
            <a:off x="1206499" y="11839048"/>
            <a:ext cx="21971002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/>
          </a:lstStyle>
          <a:p>
            <a:pPr/>
            <a:r>
              <a:t>Arindam Saha, 002011701091, Production Engineering</a:t>
            </a:r>
          </a:p>
        </p:txBody>
      </p:sp>
      <p:sp>
        <p:nvSpPr>
          <p:cNvPr id="152" name="House price prediction using Multiple Linear Regression and Keras Neural Network model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algn="ctr" defTabSz="2365188">
              <a:defRPr spc="-225" sz="11252"/>
            </a:lvl1pPr>
          </a:lstStyle>
          <a:p>
            <a:pPr/>
            <a:r>
              <a:t>House price prediction using Multiple Linear Regression and Keras Neural Network model</a:t>
            </a:r>
          </a:p>
        </p:txBody>
      </p:sp>
      <p:sp>
        <p:nvSpPr>
          <p:cNvPr id="153" name="Under the guidance of Professor Dr. Debamalya Banerjee"/>
          <p:cNvSpPr txBox="1"/>
          <p:nvPr/>
        </p:nvSpPr>
        <p:spPr>
          <a:xfrm>
            <a:off x="5907328" y="12702487"/>
            <a:ext cx="12569343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Under the guidance of Professor Dr. Debamalya Banerjee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creenshot 2023-01-18 at 9.03.13 AM.png" descr="Screenshot 2023-01-18 at 9.03.1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50854" y="-1"/>
            <a:ext cx="25966788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creenshot 2023-01-18 at 9.05.36 AM.png" descr="Screenshot 2023-01-18 at 9.05.36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6275" y="549794"/>
            <a:ext cx="12405627" cy="7812945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Neuron"/>
          <p:cNvSpPr/>
          <p:nvPr/>
        </p:nvSpPr>
        <p:spPr>
          <a:xfrm>
            <a:off x="18331437" y="2263614"/>
            <a:ext cx="1411538" cy="10860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51" fill="norm" stroke="1" extrusionOk="0">
                <a:moveTo>
                  <a:pt x="17938" y="9"/>
                </a:moveTo>
                <a:cubicBezTo>
                  <a:pt x="17518" y="282"/>
                  <a:pt x="16746" y="1233"/>
                  <a:pt x="16401" y="3208"/>
                </a:cubicBezTo>
                <a:cubicBezTo>
                  <a:pt x="16342" y="3558"/>
                  <a:pt x="16271" y="3867"/>
                  <a:pt x="16191" y="4133"/>
                </a:cubicBezTo>
                <a:cubicBezTo>
                  <a:pt x="16147" y="4287"/>
                  <a:pt x="15997" y="4322"/>
                  <a:pt x="15911" y="4203"/>
                </a:cubicBezTo>
                <a:cubicBezTo>
                  <a:pt x="15819" y="4077"/>
                  <a:pt x="15711" y="3944"/>
                  <a:pt x="15592" y="3790"/>
                </a:cubicBezTo>
                <a:cubicBezTo>
                  <a:pt x="15263" y="3258"/>
                  <a:pt x="16030" y="1815"/>
                  <a:pt x="15955" y="652"/>
                </a:cubicBezTo>
                <a:cubicBezTo>
                  <a:pt x="15949" y="582"/>
                  <a:pt x="15872" y="583"/>
                  <a:pt x="15867" y="646"/>
                </a:cubicBezTo>
                <a:cubicBezTo>
                  <a:pt x="15818" y="982"/>
                  <a:pt x="15744" y="1326"/>
                  <a:pt x="15663" y="1648"/>
                </a:cubicBezTo>
                <a:cubicBezTo>
                  <a:pt x="15652" y="1697"/>
                  <a:pt x="15604" y="1703"/>
                  <a:pt x="15582" y="1661"/>
                </a:cubicBezTo>
                <a:cubicBezTo>
                  <a:pt x="15474" y="1472"/>
                  <a:pt x="15394" y="1277"/>
                  <a:pt x="15415" y="878"/>
                </a:cubicBezTo>
                <a:cubicBezTo>
                  <a:pt x="15421" y="808"/>
                  <a:pt x="15338" y="793"/>
                  <a:pt x="15328" y="856"/>
                </a:cubicBezTo>
                <a:cubicBezTo>
                  <a:pt x="15257" y="1206"/>
                  <a:pt x="15312" y="1506"/>
                  <a:pt x="15474" y="1913"/>
                </a:cubicBezTo>
                <a:cubicBezTo>
                  <a:pt x="15517" y="2011"/>
                  <a:pt x="15523" y="2179"/>
                  <a:pt x="15496" y="2284"/>
                </a:cubicBezTo>
                <a:cubicBezTo>
                  <a:pt x="15394" y="2670"/>
                  <a:pt x="15301" y="2999"/>
                  <a:pt x="15269" y="3258"/>
                </a:cubicBezTo>
                <a:cubicBezTo>
                  <a:pt x="15263" y="3307"/>
                  <a:pt x="15220" y="3319"/>
                  <a:pt x="15193" y="3284"/>
                </a:cubicBezTo>
                <a:cubicBezTo>
                  <a:pt x="14950" y="2948"/>
                  <a:pt x="14708" y="2452"/>
                  <a:pt x="14648" y="1562"/>
                </a:cubicBezTo>
                <a:cubicBezTo>
                  <a:pt x="14643" y="1499"/>
                  <a:pt x="14573" y="1492"/>
                  <a:pt x="14562" y="1562"/>
                </a:cubicBezTo>
                <a:cubicBezTo>
                  <a:pt x="14508" y="1920"/>
                  <a:pt x="14514" y="2593"/>
                  <a:pt x="15016" y="3398"/>
                </a:cubicBezTo>
                <a:cubicBezTo>
                  <a:pt x="15269" y="3811"/>
                  <a:pt x="15528" y="4147"/>
                  <a:pt x="15712" y="4420"/>
                </a:cubicBezTo>
                <a:cubicBezTo>
                  <a:pt x="15868" y="4644"/>
                  <a:pt x="15873" y="4987"/>
                  <a:pt x="15722" y="5219"/>
                </a:cubicBezTo>
                <a:cubicBezTo>
                  <a:pt x="15344" y="5793"/>
                  <a:pt x="14908" y="5952"/>
                  <a:pt x="14535" y="6043"/>
                </a:cubicBezTo>
                <a:cubicBezTo>
                  <a:pt x="14271" y="6078"/>
                  <a:pt x="14023" y="6079"/>
                  <a:pt x="13753" y="5932"/>
                </a:cubicBezTo>
                <a:cubicBezTo>
                  <a:pt x="13478" y="5785"/>
                  <a:pt x="13344" y="5553"/>
                  <a:pt x="13322" y="5168"/>
                </a:cubicBezTo>
                <a:cubicBezTo>
                  <a:pt x="13306" y="4832"/>
                  <a:pt x="13408" y="4349"/>
                  <a:pt x="13548" y="3873"/>
                </a:cubicBezTo>
                <a:cubicBezTo>
                  <a:pt x="13774" y="3131"/>
                  <a:pt x="13695" y="2418"/>
                  <a:pt x="13501" y="1788"/>
                </a:cubicBezTo>
                <a:cubicBezTo>
                  <a:pt x="13479" y="1718"/>
                  <a:pt x="13397" y="1753"/>
                  <a:pt x="13408" y="1823"/>
                </a:cubicBezTo>
                <a:cubicBezTo>
                  <a:pt x="13559" y="2859"/>
                  <a:pt x="13575" y="3181"/>
                  <a:pt x="13332" y="3818"/>
                </a:cubicBezTo>
                <a:cubicBezTo>
                  <a:pt x="13186" y="4189"/>
                  <a:pt x="13106" y="4391"/>
                  <a:pt x="13062" y="4783"/>
                </a:cubicBezTo>
                <a:cubicBezTo>
                  <a:pt x="13035" y="5014"/>
                  <a:pt x="12902" y="5077"/>
                  <a:pt x="12805" y="4888"/>
                </a:cubicBezTo>
                <a:cubicBezTo>
                  <a:pt x="12778" y="4832"/>
                  <a:pt x="12739" y="4784"/>
                  <a:pt x="12707" y="4728"/>
                </a:cubicBezTo>
                <a:cubicBezTo>
                  <a:pt x="12669" y="4665"/>
                  <a:pt x="12636" y="4609"/>
                  <a:pt x="12604" y="4553"/>
                </a:cubicBezTo>
                <a:cubicBezTo>
                  <a:pt x="12448" y="4287"/>
                  <a:pt x="12383" y="3950"/>
                  <a:pt x="12442" y="3628"/>
                </a:cubicBezTo>
                <a:cubicBezTo>
                  <a:pt x="12561" y="2949"/>
                  <a:pt x="12895" y="2032"/>
                  <a:pt x="12847" y="1241"/>
                </a:cubicBezTo>
                <a:cubicBezTo>
                  <a:pt x="12841" y="1178"/>
                  <a:pt x="12771" y="1171"/>
                  <a:pt x="12761" y="1234"/>
                </a:cubicBezTo>
                <a:cubicBezTo>
                  <a:pt x="12712" y="1577"/>
                  <a:pt x="12636" y="1927"/>
                  <a:pt x="12550" y="2256"/>
                </a:cubicBezTo>
                <a:cubicBezTo>
                  <a:pt x="12539" y="2298"/>
                  <a:pt x="12492" y="2305"/>
                  <a:pt x="12476" y="2263"/>
                </a:cubicBezTo>
                <a:cubicBezTo>
                  <a:pt x="12400" y="2088"/>
                  <a:pt x="12324" y="1829"/>
                  <a:pt x="12307" y="1479"/>
                </a:cubicBezTo>
                <a:cubicBezTo>
                  <a:pt x="12302" y="1409"/>
                  <a:pt x="12232" y="1403"/>
                  <a:pt x="12216" y="1473"/>
                </a:cubicBezTo>
                <a:cubicBezTo>
                  <a:pt x="12157" y="1788"/>
                  <a:pt x="12178" y="2081"/>
                  <a:pt x="12307" y="2431"/>
                </a:cubicBezTo>
                <a:cubicBezTo>
                  <a:pt x="12377" y="2627"/>
                  <a:pt x="12395" y="2851"/>
                  <a:pt x="12341" y="3061"/>
                </a:cubicBezTo>
                <a:cubicBezTo>
                  <a:pt x="12276" y="3299"/>
                  <a:pt x="12222" y="3516"/>
                  <a:pt x="12189" y="3698"/>
                </a:cubicBezTo>
                <a:cubicBezTo>
                  <a:pt x="12179" y="3754"/>
                  <a:pt x="12131" y="3768"/>
                  <a:pt x="12098" y="3726"/>
                </a:cubicBezTo>
                <a:cubicBezTo>
                  <a:pt x="11564" y="2991"/>
                  <a:pt x="11331" y="2774"/>
                  <a:pt x="10743" y="2431"/>
                </a:cubicBezTo>
                <a:cubicBezTo>
                  <a:pt x="10695" y="2403"/>
                  <a:pt x="10658" y="2495"/>
                  <a:pt x="10701" y="2530"/>
                </a:cubicBezTo>
                <a:cubicBezTo>
                  <a:pt x="11025" y="2789"/>
                  <a:pt x="11358" y="3061"/>
                  <a:pt x="11930" y="3971"/>
                </a:cubicBezTo>
                <a:cubicBezTo>
                  <a:pt x="11957" y="4013"/>
                  <a:pt x="11930" y="4076"/>
                  <a:pt x="11893" y="4076"/>
                </a:cubicBezTo>
                <a:cubicBezTo>
                  <a:pt x="11790" y="4076"/>
                  <a:pt x="11246" y="4146"/>
                  <a:pt x="10598" y="3936"/>
                </a:cubicBezTo>
                <a:cubicBezTo>
                  <a:pt x="10539" y="3915"/>
                  <a:pt x="10512" y="3986"/>
                  <a:pt x="10566" y="4035"/>
                </a:cubicBezTo>
                <a:cubicBezTo>
                  <a:pt x="10971" y="4399"/>
                  <a:pt x="11758" y="4300"/>
                  <a:pt x="11952" y="4370"/>
                </a:cubicBezTo>
                <a:cubicBezTo>
                  <a:pt x="12124" y="4433"/>
                  <a:pt x="12260" y="4608"/>
                  <a:pt x="12314" y="4685"/>
                </a:cubicBezTo>
                <a:cubicBezTo>
                  <a:pt x="12314" y="4685"/>
                  <a:pt x="12314" y="4686"/>
                  <a:pt x="12314" y="4693"/>
                </a:cubicBezTo>
                <a:cubicBezTo>
                  <a:pt x="12373" y="4805"/>
                  <a:pt x="12448" y="4867"/>
                  <a:pt x="12518" y="4993"/>
                </a:cubicBezTo>
                <a:cubicBezTo>
                  <a:pt x="12610" y="5161"/>
                  <a:pt x="12691" y="5329"/>
                  <a:pt x="12761" y="5490"/>
                </a:cubicBezTo>
                <a:cubicBezTo>
                  <a:pt x="12896" y="5805"/>
                  <a:pt x="12378" y="5994"/>
                  <a:pt x="12167" y="5735"/>
                </a:cubicBezTo>
                <a:cubicBezTo>
                  <a:pt x="11925" y="5434"/>
                  <a:pt x="11531" y="5042"/>
                  <a:pt x="11138" y="5098"/>
                </a:cubicBezTo>
                <a:cubicBezTo>
                  <a:pt x="11089" y="5105"/>
                  <a:pt x="11084" y="5198"/>
                  <a:pt x="11133" y="5219"/>
                </a:cubicBezTo>
                <a:cubicBezTo>
                  <a:pt x="11553" y="5373"/>
                  <a:pt x="11817" y="5672"/>
                  <a:pt x="11947" y="5875"/>
                </a:cubicBezTo>
                <a:cubicBezTo>
                  <a:pt x="11968" y="5910"/>
                  <a:pt x="11952" y="5960"/>
                  <a:pt x="11920" y="5960"/>
                </a:cubicBezTo>
                <a:cubicBezTo>
                  <a:pt x="11580" y="5981"/>
                  <a:pt x="11187" y="5925"/>
                  <a:pt x="10777" y="5715"/>
                </a:cubicBezTo>
                <a:cubicBezTo>
                  <a:pt x="10728" y="5687"/>
                  <a:pt x="10685" y="5792"/>
                  <a:pt x="10733" y="5820"/>
                </a:cubicBezTo>
                <a:cubicBezTo>
                  <a:pt x="11353" y="6191"/>
                  <a:pt x="11936" y="6337"/>
                  <a:pt x="12535" y="6225"/>
                </a:cubicBezTo>
                <a:cubicBezTo>
                  <a:pt x="12821" y="6169"/>
                  <a:pt x="13085" y="6408"/>
                  <a:pt x="13150" y="6772"/>
                </a:cubicBezTo>
                <a:cubicBezTo>
                  <a:pt x="13414" y="8305"/>
                  <a:pt x="12658" y="10084"/>
                  <a:pt x="10280" y="10903"/>
                </a:cubicBezTo>
                <a:cubicBezTo>
                  <a:pt x="5248" y="12618"/>
                  <a:pt x="2778" y="16609"/>
                  <a:pt x="2082" y="17841"/>
                </a:cubicBezTo>
                <a:cubicBezTo>
                  <a:pt x="1893" y="18170"/>
                  <a:pt x="1645" y="18437"/>
                  <a:pt x="1349" y="18591"/>
                </a:cubicBezTo>
                <a:cubicBezTo>
                  <a:pt x="1074" y="18738"/>
                  <a:pt x="696" y="18878"/>
                  <a:pt x="211" y="18920"/>
                </a:cubicBezTo>
                <a:cubicBezTo>
                  <a:pt x="173" y="18927"/>
                  <a:pt x="136" y="18962"/>
                  <a:pt x="130" y="19011"/>
                </a:cubicBezTo>
                <a:cubicBezTo>
                  <a:pt x="109" y="19130"/>
                  <a:pt x="124" y="19234"/>
                  <a:pt x="145" y="19311"/>
                </a:cubicBezTo>
                <a:cubicBezTo>
                  <a:pt x="162" y="19381"/>
                  <a:pt x="226" y="19416"/>
                  <a:pt x="280" y="19381"/>
                </a:cubicBezTo>
                <a:cubicBezTo>
                  <a:pt x="442" y="19262"/>
                  <a:pt x="777" y="19053"/>
                  <a:pt x="836" y="19263"/>
                </a:cubicBezTo>
                <a:cubicBezTo>
                  <a:pt x="901" y="19487"/>
                  <a:pt x="297" y="19662"/>
                  <a:pt x="76" y="19718"/>
                </a:cubicBezTo>
                <a:cubicBezTo>
                  <a:pt x="28" y="19732"/>
                  <a:pt x="-5" y="19788"/>
                  <a:pt x="0" y="19858"/>
                </a:cubicBezTo>
                <a:cubicBezTo>
                  <a:pt x="11" y="19956"/>
                  <a:pt x="49" y="20104"/>
                  <a:pt x="140" y="20237"/>
                </a:cubicBezTo>
                <a:cubicBezTo>
                  <a:pt x="178" y="20286"/>
                  <a:pt x="232" y="20292"/>
                  <a:pt x="275" y="20243"/>
                </a:cubicBezTo>
                <a:cubicBezTo>
                  <a:pt x="496" y="19977"/>
                  <a:pt x="1091" y="19404"/>
                  <a:pt x="1231" y="19642"/>
                </a:cubicBezTo>
                <a:cubicBezTo>
                  <a:pt x="1274" y="19719"/>
                  <a:pt x="1263" y="19990"/>
                  <a:pt x="562" y="20403"/>
                </a:cubicBezTo>
                <a:cubicBezTo>
                  <a:pt x="508" y="20431"/>
                  <a:pt x="491" y="20515"/>
                  <a:pt x="518" y="20578"/>
                </a:cubicBezTo>
                <a:cubicBezTo>
                  <a:pt x="556" y="20662"/>
                  <a:pt x="605" y="20733"/>
                  <a:pt x="643" y="20782"/>
                </a:cubicBezTo>
                <a:cubicBezTo>
                  <a:pt x="686" y="20838"/>
                  <a:pt x="755" y="20825"/>
                  <a:pt x="782" y="20762"/>
                </a:cubicBezTo>
                <a:cubicBezTo>
                  <a:pt x="874" y="20573"/>
                  <a:pt x="1068" y="20237"/>
                  <a:pt x="1224" y="20377"/>
                </a:cubicBezTo>
                <a:cubicBezTo>
                  <a:pt x="1380" y="20517"/>
                  <a:pt x="1251" y="20866"/>
                  <a:pt x="1170" y="21055"/>
                </a:cubicBezTo>
                <a:cubicBezTo>
                  <a:pt x="1143" y="21125"/>
                  <a:pt x="1165" y="21209"/>
                  <a:pt x="1224" y="21230"/>
                </a:cubicBezTo>
                <a:cubicBezTo>
                  <a:pt x="1273" y="21251"/>
                  <a:pt x="1337" y="21265"/>
                  <a:pt x="1413" y="21265"/>
                </a:cubicBezTo>
                <a:cubicBezTo>
                  <a:pt x="1467" y="21265"/>
                  <a:pt x="1516" y="21202"/>
                  <a:pt x="1511" y="21132"/>
                </a:cubicBezTo>
                <a:cubicBezTo>
                  <a:pt x="1446" y="20130"/>
                  <a:pt x="1613" y="19963"/>
                  <a:pt x="1694" y="20005"/>
                </a:cubicBezTo>
                <a:cubicBezTo>
                  <a:pt x="1910" y="20103"/>
                  <a:pt x="1823" y="21005"/>
                  <a:pt x="1753" y="21383"/>
                </a:cubicBezTo>
                <a:cubicBezTo>
                  <a:pt x="1742" y="21446"/>
                  <a:pt x="1775" y="21518"/>
                  <a:pt x="1824" y="21532"/>
                </a:cubicBezTo>
                <a:cubicBezTo>
                  <a:pt x="1959" y="21574"/>
                  <a:pt x="2072" y="21539"/>
                  <a:pt x="2148" y="21504"/>
                </a:cubicBezTo>
                <a:cubicBezTo>
                  <a:pt x="2196" y="21483"/>
                  <a:pt x="2218" y="21411"/>
                  <a:pt x="2202" y="21348"/>
                </a:cubicBezTo>
                <a:cubicBezTo>
                  <a:pt x="2131" y="21068"/>
                  <a:pt x="1952" y="20298"/>
                  <a:pt x="2136" y="20263"/>
                </a:cubicBezTo>
                <a:cubicBezTo>
                  <a:pt x="2303" y="20228"/>
                  <a:pt x="2325" y="20712"/>
                  <a:pt x="2325" y="20950"/>
                </a:cubicBezTo>
                <a:cubicBezTo>
                  <a:pt x="2325" y="21027"/>
                  <a:pt x="2379" y="21082"/>
                  <a:pt x="2432" y="21068"/>
                </a:cubicBezTo>
                <a:cubicBezTo>
                  <a:pt x="2492" y="21054"/>
                  <a:pt x="2573" y="21020"/>
                  <a:pt x="2643" y="20943"/>
                </a:cubicBezTo>
                <a:cubicBezTo>
                  <a:pt x="2675" y="20908"/>
                  <a:pt x="2681" y="20846"/>
                  <a:pt x="2665" y="20797"/>
                </a:cubicBezTo>
                <a:cubicBezTo>
                  <a:pt x="2428" y="20132"/>
                  <a:pt x="2341" y="19577"/>
                  <a:pt x="2314" y="19178"/>
                </a:cubicBezTo>
                <a:cubicBezTo>
                  <a:pt x="2293" y="18821"/>
                  <a:pt x="2369" y="18451"/>
                  <a:pt x="2552" y="18178"/>
                </a:cubicBezTo>
                <a:cubicBezTo>
                  <a:pt x="5033" y="14593"/>
                  <a:pt x="6839" y="13262"/>
                  <a:pt x="10415" y="11785"/>
                </a:cubicBezTo>
                <a:cubicBezTo>
                  <a:pt x="12097" y="11091"/>
                  <a:pt x="13646" y="10904"/>
                  <a:pt x="14391" y="11940"/>
                </a:cubicBezTo>
                <a:cubicBezTo>
                  <a:pt x="14725" y="12409"/>
                  <a:pt x="14676" y="13142"/>
                  <a:pt x="14288" y="13542"/>
                </a:cubicBezTo>
                <a:cubicBezTo>
                  <a:pt x="13813" y="14025"/>
                  <a:pt x="13473" y="14585"/>
                  <a:pt x="13246" y="15607"/>
                </a:cubicBezTo>
                <a:cubicBezTo>
                  <a:pt x="13230" y="15677"/>
                  <a:pt x="13317" y="15712"/>
                  <a:pt x="13339" y="15642"/>
                </a:cubicBezTo>
                <a:cubicBezTo>
                  <a:pt x="13571" y="14928"/>
                  <a:pt x="13888" y="14418"/>
                  <a:pt x="14195" y="14054"/>
                </a:cubicBezTo>
                <a:cubicBezTo>
                  <a:pt x="14222" y="14019"/>
                  <a:pt x="14271" y="14046"/>
                  <a:pt x="14271" y="14095"/>
                </a:cubicBezTo>
                <a:cubicBezTo>
                  <a:pt x="14282" y="14424"/>
                  <a:pt x="14244" y="14893"/>
                  <a:pt x="14050" y="15362"/>
                </a:cubicBezTo>
                <a:cubicBezTo>
                  <a:pt x="14023" y="15425"/>
                  <a:pt x="14083" y="15483"/>
                  <a:pt x="14126" y="15441"/>
                </a:cubicBezTo>
                <a:cubicBezTo>
                  <a:pt x="14428" y="15126"/>
                  <a:pt x="14486" y="14571"/>
                  <a:pt x="14519" y="14102"/>
                </a:cubicBezTo>
                <a:cubicBezTo>
                  <a:pt x="14535" y="13857"/>
                  <a:pt x="14687" y="13564"/>
                  <a:pt x="14854" y="13445"/>
                </a:cubicBezTo>
                <a:cubicBezTo>
                  <a:pt x="14865" y="13438"/>
                  <a:pt x="14880" y="13431"/>
                  <a:pt x="14891" y="13417"/>
                </a:cubicBezTo>
                <a:cubicBezTo>
                  <a:pt x="14961" y="13368"/>
                  <a:pt x="15043" y="13417"/>
                  <a:pt x="15070" y="13515"/>
                </a:cubicBezTo>
                <a:cubicBezTo>
                  <a:pt x="15124" y="13739"/>
                  <a:pt x="15172" y="13976"/>
                  <a:pt x="15210" y="14242"/>
                </a:cubicBezTo>
                <a:cubicBezTo>
                  <a:pt x="15231" y="14403"/>
                  <a:pt x="15252" y="14559"/>
                  <a:pt x="15274" y="14706"/>
                </a:cubicBezTo>
                <a:cubicBezTo>
                  <a:pt x="15279" y="14818"/>
                  <a:pt x="15301" y="15110"/>
                  <a:pt x="15183" y="15320"/>
                </a:cubicBezTo>
                <a:cubicBezTo>
                  <a:pt x="14686" y="16224"/>
                  <a:pt x="14643" y="15957"/>
                  <a:pt x="14190" y="16902"/>
                </a:cubicBezTo>
                <a:cubicBezTo>
                  <a:pt x="14163" y="16958"/>
                  <a:pt x="14244" y="17009"/>
                  <a:pt x="14276" y="16953"/>
                </a:cubicBezTo>
                <a:cubicBezTo>
                  <a:pt x="14524" y="16469"/>
                  <a:pt x="14967" y="16105"/>
                  <a:pt x="15178" y="15874"/>
                </a:cubicBezTo>
                <a:cubicBezTo>
                  <a:pt x="15221" y="15825"/>
                  <a:pt x="15258" y="15776"/>
                  <a:pt x="15296" y="15727"/>
                </a:cubicBezTo>
                <a:cubicBezTo>
                  <a:pt x="15323" y="15685"/>
                  <a:pt x="15376" y="15706"/>
                  <a:pt x="15382" y="15762"/>
                </a:cubicBezTo>
                <a:cubicBezTo>
                  <a:pt x="15495" y="17058"/>
                  <a:pt x="15393" y="17464"/>
                  <a:pt x="15296" y="18003"/>
                </a:cubicBezTo>
                <a:cubicBezTo>
                  <a:pt x="15285" y="18073"/>
                  <a:pt x="15361" y="18107"/>
                  <a:pt x="15388" y="18044"/>
                </a:cubicBezTo>
                <a:cubicBezTo>
                  <a:pt x="15674" y="17323"/>
                  <a:pt x="15652" y="16427"/>
                  <a:pt x="15663" y="15517"/>
                </a:cubicBezTo>
                <a:cubicBezTo>
                  <a:pt x="15663" y="15461"/>
                  <a:pt x="15712" y="15432"/>
                  <a:pt x="15744" y="15467"/>
                </a:cubicBezTo>
                <a:cubicBezTo>
                  <a:pt x="15857" y="15593"/>
                  <a:pt x="15991" y="15721"/>
                  <a:pt x="16132" y="15861"/>
                </a:cubicBezTo>
                <a:cubicBezTo>
                  <a:pt x="16207" y="15938"/>
                  <a:pt x="16256" y="16048"/>
                  <a:pt x="16266" y="16167"/>
                </a:cubicBezTo>
                <a:cubicBezTo>
                  <a:pt x="16310" y="16678"/>
                  <a:pt x="16386" y="17036"/>
                  <a:pt x="16629" y="17316"/>
                </a:cubicBezTo>
                <a:cubicBezTo>
                  <a:pt x="16672" y="17365"/>
                  <a:pt x="16730" y="17302"/>
                  <a:pt x="16703" y="17239"/>
                </a:cubicBezTo>
                <a:cubicBezTo>
                  <a:pt x="16546" y="16882"/>
                  <a:pt x="16504" y="16568"/>
                  <a:pt x="16499" y="16351"/>
                </a:cubicBezTo>
                <a:cubicBezTo>
                  <a:pt x="16499" y="16309"/>
                  <a:pt x="16531" y="16280"/>
                  <a:pt x="16558" y="16301"/>
                </a:cubicBezTo>
                <a:cubicBezTo>
                  <a:pt x="16855" y="16504"/>
                  <a:pt x="17065" y="16776"/>
                  <a:pt x="17259" y="17112"/>
                </a:cubicBezTo>
                <a:cubicBezTo>
                  <a:pt x="17291" y="17175"/>
                  <a:pt x="17367" y="17121"/>
                  <a:pt x="17340" y="17051"/>
                </a:cubicBezTo>
                <a:cubicBezTo>
                  <a:pt x="17043" y="16288"/>
                  <a:pt x="16310" y="15699"/>
                  <a:pt x="15879" y="15167"/>
                </a:cubicBezTo>
                <a:cubicBezTo>
                  <a:pt x="15695" y="14943"/>
                  <a:pt x="15576" y="14649"/>
                  <a:pt x="15543" y="14327"/>
                </a:cubicBezTo>
                <a:cubicBezTo>
                  <a:pt x="15538" y="14292"/>
                  <a:pt x="15539" y="14250"/>
                  <a:pt x="15533" y="14215"/>
                </a:cubicBezTo>
                <a:cubicBezTo>
                  <a:pt x="15522" y="14117"/>
                  <a:pt x="15517" y="14018"/>
                  <a:pt x="15506" y="13927"/>
                </a:cubicBezTo>
                <a:cubicBezTo>
                  <a:pt x="15495" y="13808"/>
                  <a:pt x="15598" y="13732"/>
                  <a:pt x="15673" y="13802"/>
                </a:cubicBezTo>
                <a:cubicBezTo>
                  <a:pt x="15856" y="13977"/>
                  <a:pt x="16115" y="14144"/>
                  <a:pt x="16487" y="14277"/>
                </a:cubicBezTo>
                <a:cubicBezTo>
                  <a:pt x="17091" y="14494"/>
                  <a:pt x="17389" y="14691"/>
                  <a:pt x="17923" y="15657"/>
                </a:cubicBezTo>
                <a:cubicBezTo>
                  <a:pt x="17956" y="15720"/>
                  <a:pt x="18031" y="15664"/>
                  <a:pt x="18004" y="15594"/>
                </a:cubicBezTo>
                <a:cubicBezTo>
                  <a:pt x="17670" y="14705"/>
                  <a:pt x="17270" y="14278"/>
                  <a:pt x="16585" y="14012"/>
                </a:cubicBezTo>
                <a:cubicBezTo>
                  <a:pt x="16261" y="13886"/>
                  <a:pt x="16050" y="13710"/>
                  <a:pt x="15867" y="13493"/>
                </a:cubicBezTo>
                <a:cubicBezTo>
                  <a:pt x="15576" y="13150"/>
                  <a:pt x="15479" y="12597"/>
                  <a:pt x="15646" y="12128"/>
                </a:cubicBezTo>
                <a:cubicBezTo>
                  <a:pt x="15797" y="11701"/>
                  <a:pt x="16051" y="11372"/>
                  <a:pt x="16423" y="11036"/>
                </a:cubicBezTo>
                <a:cubicBezTo>
                  <a:pt x="16871" y="10693"/>
                  <a:pt x="17249" y="10665"/>
                  <a:pt x="17680" y="10826"/>
                </a:cubicBezTo>
                <a:cubicBezTo>
                  <a:pt x="18112" y="10987"/>
                  <a:pt x="18456" y="11413"/>
                  <a:pt x="18580" y="11966"/>
                </a:cubicBezTo>
                <a:cubicBezTo>
                  <a:pt x="18651" y="12295"/>
                  <a:pt x="18661" y="12645"/>
                  <a:pt x="18715" y="12981"/>
                </a:cubicBezTo>
                <a:cubicBezTo>
                  <a:pt x="18882" y="13955"/>
                  <a:pt x="19088" y="14327"/>
                  <a:pt x="19325" y="14649"/>
                </a:cubicBezTo>
                <a:cubicBezTo>
                  <a:pt x="19379" y="14719"/>
                  <a:pt x="19406" y="14648"/>
                  <a:pt x="19379" y="14585"/>
                </a:cubicBezTo>
                <a:cubicBezTo>
                  <a:pt x="19245" y="14305"/>
                  <a:pt x="19033" y="13815"/>
                  <a:pt x="18990" y="13605"/>
                </a:cubicBezTo>
                <a:cubicBezTo>
                  <a:pt x="18979" y="13556"/>
                  <a:pt x="19022" y="13521"/>
                  <a:pt x="19049" y="13542"/>
                </a:cubicBezTo>
                <a:cubicBezTo>
                  <a:pt x="19356" y="13766"/>
                  <a:pt x="19552" y="14082"/>
                  <a:pt x="19622" y="14180"/>
                </a:cubicBezTo>
                <a:cubicBezTo>
                  <a:pt x="19660" y="14229"/>
                  <a:pt x="19713" y="14145"/>
                  <a:pt x="19681" y="14089"/>
                </a:cubicBezTo>
                <a:cubicBezTo>
                  <a:pt x="19314" y="13451"/>
                  <a:pt x="19108" y="13361"/>
                  <a:pt x="18995" y="13172"/>
                </a:cubicBezTo>
                <a:cubicBezTo>
                  <a:pt x="18925" y="13053"/>
                  <a:pt x="18888" y="12912"/>
                  <a:pt x="18872" y="12765"/>
                </a:cubicBezTo>
                <a:cubicBezTo>
                  <a:pt x="18834" y="12380"/>
                  <a:pt x="18812" y="12024"/>
                  <a:pt x="18747" y="11730"/>
                </a:cubicBezTo>
                <a:cubicBezTo>
                  <a:pt x="18720" y="11597"/>
                  <a:pt x="18829" y="11483"/>
                  <a:pt x="18921" y="11546"/>
                </a:cubicBezTo>
                <a:cubicBezTo>
                  <a:pt x="18991" y="11595"/>
                  <a:pt x="19066" y="11637"/>
                  <a:pt x="19142" y="11686"/>
                </a:cubicBezTo>
                <a:cubicBezTo>
                  <a:pt x="19185" y="11714"/>
                  <a:pt x="19233" y="11743"/>
                  <a:pt x="19277" y="11771"/>
                </a:cubicBezTo>
                <a:cubicBezTo>
                  <a:pt x="19848" y="12227"/>
                  <a:pt x="19518" y="13172"/>
                  <a:pt x="20047" y="13935"/>
                </a:cubicBezTo>
                <a:cubicBezTo>
                  <a:pt x="20090" y="13998"/>
                  <a:pt x="20155" y="13977"/>
                  <a:pt x="20123" y="13900"/>
                </a:cubicBezTo>
                <a:cubicBezTo>
                  <a:pt x="20026" y="13683"/>
                  <a:pt x="19940" y="13486"/>
                  <a:pt x="19924" y="13191"/>
                </a:cubicBezTo>
                <a:cubicBezTo>
                  <a:pt x="19918" y="13135"/>
                  <a:pt x="19967" y="13109"/>
                  <a:pt x="20000" y="13137"/>
                </a:cubicBezTo>
                <a:cubicBezTo>
                  <a:pt x="20107" y="13242"/>
                  <a:pt x="20214" y="13388"/>
                  <a:pt x="20289" y="13493"/>
                </a:cubicBezTo>
                <a:cubicBezTo>
                  <a:pt x="20343" y="13577"/>
                  <a:pt x="20355" y="13508"/>
                  <a:pt x="20338" y="13445"/>
                </a:cubicBezTo>
                <a:cubicBezTo>
                  <a:pt x="20241" y="13123"/>
                  <a:pt x="20041" y="12897"/>
                  <a:pt x="19912" y="12771"/>
                </a:cubicBezTo>
                <a:cubicBezTo>
                  <a:pt x="19847" y="12708"/>
                  <a:pt x="19804" y="12618"/>
                  <a:pt x="19799" y="12513"/>
                </a:cubicBezTo>
                <a:cubicBezTo>
                  <a:pt x="19794" y="12415"/>
                  <a:pt x="19795" y="12351"/>
                  <a:pt x="19784" y="12246"/>
                </a:cubicBezTo>
                <a:cubicBezTo>
                  <a:pt x="19778" y="12197"/>
                  <a:pt x="19821" y="12157"/>
                  <a:pt x="19853" y="12185"/>
                </a:cubicBezTo>
                <a:cubicBezTo>
                  <a:pt x="20775" y="12913"/>
                  <a:pt x="21023" y="13472"/>
                  <a:pt x="21255" y="13955"/>
                </a:cubicBezTo>
                <a:cubicBezTo>
                  <a:pt x="21282" y="14011"/>
                  <a:pt x="21347" y="13977"/>
                  <a:pt x="21336" y="13914"/>
                </a:cubicBezTo>
                <a:cubicBezTo>
                  <a:pt x="21217" y="13325"/>
                  <a:pt x="20868" y="12353"/>
                  <a:pt x="19433" y="11526"/>
                </a:cubicBezTo>
                <a:cubicBezTo>
                  <a:pt x="19191" y="11386"/>
                  <a:pt x="18963" y="11246"/>
                  <a:pt x="18801" y="10903"/>
                </a:cubicBezTo>
                <a:cubicBezTo>
                  <a:pt x="18612" y="10518"/>
                  <a:pt x="18975" y="10273"/>
                  <a:pt x="18975" y="10273"/>
                </a:cubicBezTo>
                <a:cubicBezTo>
                  <a:pt x="19433" y="9937"/>
                  <a:pt x="20409" y="11155"/>
                  <a:pt x="21304" y="11246"/>
                </a:cubicBezTo>
                <a:cubicBezTo>
                  <a:pt x="21353" y="11253"/>
                  <a:pt x="21369" y="11163"/>
                  <a:pt x="21321" y="11135"/>
                </a:cubicBezTo>
                <a:cubicBezTo>
                  <a:pt x="21067" y="11016"/>
                  <a:pt x="20813" y="10860"/>
                  <a:pt x="20581" y="10699"/>
                </a:cubicBezTo>
                <a:cubicBezTo>
                  <a:pt x="20549" y="10678"/>
                  <a:pt x="20548" y="10615"/>
                  <a:pt x="20586" y="10601"/>
                </a:cubicBezTo>
                <a:cubicBezTo>
                  <a:pt x="20732" y="10538"/>
                  <a:pt x="20943" y="10476"/>
                  <a:pt x="21218" y="10518"/>
                </a:cubicBezTo>
                <a:cubicBezTo>
                  <a:pt x="21267" y="10525"/>
                  <a:pt x="21289" y="10434"/>
                  <a:pt x="21240" y="10406"/>
                </a:cubicBezTo>
                <a:cubicBezTo>
                  <a:pt x="20992" y="10259"/>
                  <a:pt x="20754" y="10252"/>
                  <a:pt x="20436" y="10378"/>
                </a:cubicBezTo>
                <a:cubicBezTo>
                  <a:pt x="20307" y="10427"/>
                  <a:pt x="20167" y="10405"/>
                  <a:pt x="20054" y="10321"/>
                </a:cubicBezTo>
                <a:cubicBezTo>
                  <a:pt x="19827" y="10160"/>
                  <a:pt x="19622" y="10020"/>
                  <a:pt x="19460" y="9936"/>
                </a:cubicBezTo>
                <a:cubicBezTo>
                  <a:pt x="19412" y="9915"/>
                  <a:pt x="19405" y="9831"/>
                  <a:pt x="19448" y="9796"/>
                </a:cubicBezTo>
                <a:cubicBezTo>
                  <a:pt x="19745" y="9551"/>
                  <a:pt x="20138" y="9376"/>
                  <a:pt x="20829" y="9404"/>
                </a:cubicBezTo>
                <a:cubicBezTo>
                  <a:pt x="20877" y="9404"/>
                  <a:pt x="20894" y="9320"/>
                  <a:pt x="20846" y="9299"/>
                </a:cubicBezTo>
                <a:cubicBezTo>
                  <a:pt x="20587" y="9173"/>
                  <a:pt x="20069" y="9062"/>
                  <a:pt x="19368" y="9566"/>
                </a:cubicBezTo>
                <a:cubicBezTo>
                  <a:pt x="19033" y="9811"/>
                  <a:pt x="18763" y="10098"/>
                  <a:pt x="18510" y="10231"/>
                </a:cubicBezTo>
                <a:cubicBezTo>
                  <a:pt x="18251" y="10364"/>
                  <a:pt x="17961" y="10266"/>
                  <a:pt x="17788" y="9986"/>
                </a:cubicBezTo>
                <a:cubicBezTo>
                  <a:pt x="17271" y="9139"/>
                  <a:pt x="17043" y="7871"/>
                  <a:pt x="18051" y="6744"/>
                </a:cubicBezTo>
                <a:cubicBezTo>
                  <a:pt x="18321" y="6442"/>
                  <a:pt x="18716" y="6429"/>
                  <a:pt x="19002" y="6695"/>
                </a:cubicBezTo>
                <a:cubicBezTo>
                  <a:pt x="19428" y="7088"/>
                  <a:pt x="19967" y="7696"/>
                  <a:pt x="20517" y="7899"/>
                </a:cubicBezTo>
                <a:cubicBezTo>
                  <a:pt x="20566" y="7920"/>
                  <a:pt x="20597" y="7829"/>
                  <a:pt x="20554" y="7794"/>
                </a:cubicBezTo>
                <a:cubicBezTo>
                  <a:pt x="20328" y="7619"/>
                  <a:pt x="20096" y="7472"/>
                  <a:pt x="19902" y="7199"/>
                </a:cubicBezTo>
                <a:cubicBezTo>
                  <a:pt x="19875" y="7164"/>
                  <a:pt x="19891" y="7101"/>
                  <a:pt x="19929" y="7094"/>
                </a:cubicBezTo>
                <a:cubicBezTo>
                  <a:pt x="20080" y="7066"/>
                  <a:pt x="20290" y="7066"/>
                  <a:pt x="20544" y="7164"/>
                </a:cubicBezTo>
                <a:cubicBezTo>
                  <a:pt x="20593" y="7185"/>
                  <a:pt x="20624" y="7094"/>
                  <a:pt x="20581" y="7059"/>
                </a:cubicBezTo>
                <a:cubicBezTo>
                  <a:pt x="20365" y="6863"/>
                  <a:pt x="20134" y="6800"/>
                  <a:pt x="19816" y="6842"/>
                </a:cubicBezTo>
                <a:cubicBezTo>
                  <a:pt x="19676" y="6863"/>
                  <a:pt x="19529" y="6808"/>
                  <a:pt x="19421" y="6689"/>
                </a:cubicBezTo>
                <a:cubicBezTo>
                  <a:pt x="19276" y="6535"/>
                  <a:pt x="19141" y="6387"/>
                  <a:pt x="19017" y="6282"/>
                </a:cubicBezTo>
                <a:cubicBezTo>
                  <a:pt x="18920" y="6198"/>
                  <a:pt x="18936" y="6008"/>
                  <a:pt x="19039" y="5938"/>
                </a:cubicBezTo>
                <a:cubicBezTo>
                  <a:pt x="19163" y="5861"/>
                  <a:pt x="19292" y="5792"/>
                  <a:pt x="19416" y="5722"/>
                </a:cubicBezTo>
                <a:cubicBezTo>
                  <a:pt x="19476" y="5694"/>
                  <a:pt x="19540" y="5672"/>
                  <a:pt x="19605" y="5665"/>
                </a:cubicBezTo>
                <a:cubicBezTo>
                  <a:pt x="19713" y="5658"/>
                  <a:pt x="19848" y="5665"/>
                  <a:pt x="19978" y="5735"/>
                </a:cubicBezTo>
                <a:cubicBezTo>
                  <a:pt x="20210" y="5861"/>
                  <a:pt x="20786" y="6617"/>
                  <a:pt x="21520" y="6680"/>
                </a:cubicBezTo>
                <a:cubicBezTo>
                  <a:pt x="21579" y="6729"/>
                  <a:pt x="21595" y="6640"/>
                  <a:pt x="21552" y="6619"/>
                </a:cubicBezTo>
                <a:cubicBezTo>
                  <a:pt x="21342" y="6514"/>
                  <a:pt x="21110" y="6372"/>
                  <a:pt x="20900" y="6225"/>
                </a:cubicBezTo>
                <a:cubicBezTo>
                  <a:pt x="20862" y="6197"/>
                  <a:pt x="20872" y="6127"/>
                  <a:pt x="20910" y="6120"/>
                </a:cubicBezTo>
                <a:cubicBezTo>
                  <a:pt x="21061" y="6078"/>
                  <a:pt x="21250" y="6078"/>
                  <a:pt x="21390" y="6085"/>
                </a:cubicBezTo>
                <a:cubicBezTo>
                  <a:pt x="21439" y="6085"/>
                  <a:pt x="21455" y="5994"/>
                  <a:pt x="21407" y="5973"/>
                </a:cubicBezTo>
                <a:cubicBezTo>
                  <a:pt x="21046" y="5791"/>
                  <a:pt x="20658" y="5883"/>
                  <a:pt x="20512" y="5925"/>
                </a:cubicBezTo>
                <a:cubicBezTo>
                  <a:pt x="20507" y="5925"/>
                  <a:pt x="20500" y="5926"/>
                  <a:pt x="20495" y="5919"/>
                </a:cubicBezTo>
                <a:cubicBezTo>
                  <a:pt x="20425" y="5856"/>
                  <a:pt x="20366" y="5800"/>
                  <a:pt x="20323" y="5744"/>
                </a:cubicBezTo>
                <a:cubicBezTo>
                  <a:pt x="20258" y="5667"/>
                  <a:pt x="20118" y="5554"/>
                  <a:pt x="20059" y="5505"/>
                </a:cubicBezTo>
                <a:cubicBezTo>
                  <a:pt x="20026" y="5477"/>
                  <a:pt x="20036" y="5421"/>
                  <a:pt x="20069" y="5400"/>
                </a:cubicBezTo>
                <a:cubicBezTo>
                  <a:pt x="20651" y="5078"/>
                  <a:pt x="21142" y="5147"/>
                  <a:pt x="21412" y="5098"/>
                </a:cubicBezTo>
                <a:cubicBezTo>
                  <a:pt x="21461" y="5091"/>
                  <a:pt x="21466" y="5008"/>
                  <a:pt x="21417" y="4987"/>
                </a:cubicBezTo>
                <a:cubicBezTo>
                  <a:pt x="20710" y="4721"/>
                  <a:pt x="19983" y="5022"/>
                  <a:pt x="19088" y="5540"/>
                </a:cubicBezTo>
                <a:cubicBezTo>
                  <a:pt x="19007" y="5589"/>
                  <a:pt x="18931" y="5469"/>
                  <a:pt x="18980" y="5378"/>
                </a:cubicBezTo>
                <a:cubicBezTo>
                  <a:pt x="19223" y="4902"/>
                  <a:pt x="19718" y="4167"/>
                  <a:pt x="20743" y="3341"/>
                </a:cubicBezTo>
                <a:cubicBezTo>
                  <a:pt x="20786" y="3306"/>
                  <a:pt x="20760" y="3216"/>
                  <a:pt x="20706" y="3230"/>
                </a:cubicBezTo>
                <a:cubicBezTo>
                  <a:pt x="20086" y="3468"/>
                  <a:pt x="19368" y="4224"/>
                  <a:pt x="18899" y="5015"/>
                </a:cubicBezTo>
                <a:cubicBezTo>
                  <a:pt x="18872" y="5057"/>
                  <a:pt x="18818" y="5036"/>
                  <a:pt x="18818" y="4980"/>
                </a:cubicBezTo>
                <a:cubicBezTo>
                  <a:pt x="18829" y="4602"/>
                  <a:pt x="18786" y="4301"/>
                  <a:pt x="18678" y="4133"/>
                </a:cubicBezTo>
                <a:cubicBezTo>
                  <a:pt x="18646" y="4084"/>
                  <a:pt x="18587" y="4125"/>
                  <a:pt x="18597" y="4188"/>
                </a:cubicBezTo>
                <a:cubicBezTo>
                  <a:pt x="18721" y="4797"/>
                  <a:pt x="18495" y="5898"/>
                  <a:pt x="18171" y="6094"/>
                </a:cubicBezTo>
                <a:cubicBezTo>
                  <a:pt x="17125" y="6759"/>
                  <a:pt x="16763" y="6934"/>
                  <a:pt x="16445" y="6304"/>
                </a:cubicBezTo>
                <a:cubicBezTo>
                  <a:pt x="16262" y="5814"/>
                  <a:pt x="16271" y="5309"/>
                  <a:pt x="16379" y="4665"/>
                </a:cubicBezTo>
                <a:cubicBezTo>
                  <a:pt x="16379" y="4658"/>
                  <a:pt x="16386" y="4650"/>
                  <a:pt x="16386" y="4643"/>
                </a:cubicBezTo>
                <a:cubicBezTo>
                  <a:pt x="16715" y="3873"/>
                  <a:pt x="17238" y="3762"/>
                  <a:pt x="17734" y="3510"/>
                </a:cubicBezTo>
                <a:cubicBezTo>
                  <a:pt x="18209" y="3265"/>
                  <a:pt x="18587" y="3039"/>
                  <a:pt x="18732" y="2654"/>
                </a:cubicBezTo>
                <a:cubicBezTo>
                  <a:pt x="18754" y="2591"/>
                  <a:pt x="18716" y="2549"/>
                  <a:pt x="18678" y="2584"/>
                </a:cubicBezTo>
                <a:cubicBezTo>
                  <a:pt x="18516" y="2766"/>
                  <a:pt x="18381" y="2921"/>
                  <a:pt x="18154" y="3033"/>
                </a:cubicBezTo>
                <a:cubicBezTo>
                  <a:pt x="18116" y="3047"/>
                  <a:pt x="18084" y="3005"/>
                  <a:pt x="18100" y="2956"/>
                </a:cubicBezTo>
                <a:cubicBezTo>
                  <a:pt x="18132" y="2851"/>
                  <a:pt x="18187" y="2733"/>
                  <a:pt x="18247" y="2628"/>
                </a:cubicBezTo>
                <a:cubicBezTo>
                  <a:pt x="18268" y="2586"/>
                  <a:pt x="18230" y="2543"/>
                  <a:pt x="18198" y="2571"/>
                </a:cubicBezTo>
                <a:cubicBezTo>
                  <a:pt x="17885" y="2893"/>
                  <a:pt x="17912" y="3097"/>
                  <a:pt x="17686" y="3265"/>
                </a:cubicBezTo>
                <a:cubicBezTo>
                  <a:pt x="17524" y="3384"/>
                  <a:pt x="16942" y="3537"/>
                  <a:pt x="16629" y="3838"/>
                </a:cubicBezTo>
                <a:cubicBezTo>
                  <a:pt x="16596" y="3866"/>
                  <a:pt x="16552" y="3831"/>
                  <a:pt x="16563" y="3774"/>
                </a:cubicBezTo>
                <a:cubicBezTo>
                  <a:pt x="16601" y="3599"/>
                  <a:pt x="16640" y="3410"/>
                  <a:pt x="16683" y="3214"/>
                </a:cubicBezTo>
                <a:cubicBezTo>
                  <a:pt x="16693" y="3151"/>
                  <a:pt x="16709" y="3089"/>
                  <a:pt x="16720" y="3033"/>
                </a:cubicBezTo>
                <a:cubicBezTo>
                  <a:pt x="16725" y="3012"/>
                  <a:pt x="16811" y="2703"/>
                  <a:pt x="17000" y="2549"/>
                </a:cubicBezTo>
                <a:cubicBezTo>
                  <a:pt x="17172" y="2402"/>
                  <a:pt x="17848" y="2235"/>
                  <a:pt x="18220" y="1597"/>
                </a:cubicBezTo>
                <a:cubicBezTo>
                  <a:pt x="18241" y="1555"/>
                  <a:pt x="18203" y="1499"/>
                  <a:pt x="18171" y="1534"/>
                </a:cubicBezTo>
                <a:cubicBezTo>
                  <a:pt x="18020" y="1667"/>
                  <a:pt x="17826" y="1858"/>
                  <a:pt x="17653" y="1963"/>
                </a:cubicBezTo>
                <a:cubicBezTo>
                  <a:pt x="17589" y="2005"/>
                  <a:pt x="17561" y="1942"/>
                  <a:pt x="17578" y="1893"/>
                </a:cubicBezTo>
                <a:cubicBezTo>
                  <a:pt x="17632" y="1732"/>
                  <a:pt x="17755" y="1528"/>
                  <a:pt x="17825" y="1409"/>
                </a:cubicBezTo>
                <a:cubicBezTo>
                  <a:pt x="17879" y="1318"/>
                  <a:pt x="17820" y="1317"/>
                  <a:pt x="17777" y="1359"/>
                </a:cubicBezTo>
                <a:cubicBezTo>
                  <a:pt x="17507" y="1590"/>
                  <a:pt x="17399" y="1913"/>
                  <a:pt x="17345" y="2074"/>
                </a:cubicBezTo>
                <a:cubicBezTo>
                  <a:pt x="17313" y="2172"/>
                  <a:pt x="17260" y="2199"/>
                  <a:pt x="17249" y="2199"/>
                </a:cubicBezTo>
                <a:cubicBezTo>
                  <a:pt x="17147" y="2255"/>
                  <a:pt x="16898" y="2383"/>
                  <a:pt x="16925" y="2243"/>
                </a:cubicBezTo>
                <a:cubicBezTo>
                  <a:pt x="17136" y="1074"/>
                  <a:pt x="17669" y="484"/>
                  <a:pt x="17987" y="99"/>
                </a:cubicBezTo>
                <a:cubicBezTo>
                  <a:pt x="18025" y="50"/>
                  <a:pt x="17981" y="-26"/>
                  <a:pt x="17938" y="9"/>
                </a:cubicBezTo>
                <a:close/>
                <a:moveTo>
                  <a:pt x="15065" y="7787"/>
                </a:moveTo>
                <a:cubicBezTo>
                  <a:pt x="15550" y="7787"/>
                  <a:pt x="15948" y="8299"/>
                  <a:pt x="15948" y="8936"/>
                </a:cubicBezTo>
                <a:cubicBezTo>
                  <a:pt x="15948" y="9573"/>
                  <a:pt x="15555" y="10085"/>
                  <a:pt x="15065" y="10085"/>
                </a:cubicBezTo>
                <a:cubicBezTo>
                  <a:pt x="14579" y="10085"/>
                  <a:pt x="14180" y="9573"/>
                  <a:pt x="14180" y="8936"/>
                </a:cubicBezTo>
                <a:cubicBezTo>
                  <a:pt x="14180" y="8306"/>
                  <a:pt x="14574" y="7787"/>
                  <a:pt x="15065" y="7787"/>
                </a:cubicBezTo>
                <a:close/>
              </a:path>
            </a:pathLst>
          </a:cu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188" name="Screenshot 2023-01-18 at 9.10.41 AM.png" descr="Screenshot 2023-01-18 at 9.10.41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233555" y="6693724"/>
            <a:ext cx="7607301" cy="5918201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Text Recognition System"/>
          <p:cNvSpPr txBox="1"/>
          <p:nvPr/>
        </p:nvSpPr>
        <p:spPr>
          <a:xfrm>
            <a:off x="1196367" y="9568019"/>
            <a:ext cx="3599116" cy="463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Text Recognition System </a:t>
            </a:r>
          </a:p>
        </p:txBody>
      </p:sp>
      <p:sp>
        <p:nvSpPr>
          <p:cNvPr id="190" name="Volume"/>
          <p:cNvSpPr/>
          <p:nvPr/>
        </p:nvSpPr>
        <p:spPr>
          <a:xfrm>
            <a:off x="5020148" y="9305850"/>
            <a:ext cx="1131859" cy="988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43" fill="norm" stroke="1" extrusionOk="0">
                <a:moveTo>
                  <a:pt x="9522" y="5"/>
                </a:moveTo>
                <a:cubicBezTo>
                  <a:pt x="9458" y="16"/>
                  <a:pt x="9393" y="50"/>
                  <a:pt x="9338" y="109"/>
                </a:cubicBezTo>
                <a:lnTo>
                  <a:pt x="4461" y="5364"/>
                </a:lnTo>
                <a:cubicBezTo>
                  <a:pt x="4398" y="5432"/>
                  <a:pt x="4313" y="5470"/>
                  <a:pt x="4226" y="5470"/>
                </a:cubicBezTo>
                <a:lnTo>
                  <a:pt x="808" y="5470"/>
                </a:lnTo>
                <a:cubicBezTo>
                  <a:pt x="363" y="5470"/>
                  <a:pt x="0" y="5880"/>
                  <a:pt x="0" y="6387"/>
                </a:cubicBezTo>
                <a:lnTo>
                  <a:pt x="0" y="15058"/>
                </a:lnTo>
                <a:cubicBezTo>
                  <a:pt x="0" y="15565"/>
                  <a:pt x="362" y="15975"/>
                  <a:pt x="808" y="15975"/>
                </a:cubicBezTo>
                <a:lnTo>
                  <a:pt x="4226" y="15975"/>
                </a:lnTo>
                <a:cubicBezTo>
                  <a:pt x="4313" y="15975"/>
                  <a:pt x="4398" y="16013"/>
                  <a:pt x="4461" y="16081"/>
                </a:cubicBezTo>
                <a:lnTo>
                  <a:pt x="9338" y="21336"/>
                </a:lnTo>
                <a:cubicBezTo>
                  <a:pt x="9557" y="21571"/>
                  <a:pt x="9917" y="21395"/>
                  <a:pt x="9917" y="21053"/>
                </a:cubicBezTo>
                <a:lnTo>
                  <a:pt x="9917" y="392"/>
                </a:lnTo>
                <a:cubicBezTo>
                  <a:pt x="9917" y="135"/>
                  <a:pt x="9715" y="-29"/>
                  <a:pt x="9522" y="5"/>
                </a:cubicBezTo>
                <a:close/>
                <a:moveTo>
                  <a:pt x="18098" y="7"/>
                </a:moveTo>
                <a:lnTo>
                  <a:pt x="16830" y="1320"/>
                </a:lnTo>
                <a:cubicBezTo>
                  <a:pt x="18734" y="3848"/>
                  <a:pt x="19886" y="7132"/>
                  <a:pt x="19886" y="10723"/>
                </a:cubicBezTo>
                <a:cubicBezTo>
                  <a:pt x="19886" y="14313"/>
                  <a:pt x="18734" y="17597"/>
                  <a:pt x="16830" y="20125"/>
                </a:cubicBezTo>
                <a:lnTo>
                  <a:pt x="18098" y="21436"/>
                </a:lnTo>
                <a:cubicBezTo>
                  <a:pt x="20280" y="18562"/>
                  <a:pt x="21600" y="14817"/>
                  <a:pt x="21600" y="10723"/>
                </a:cubicBezTo>
                <a:cubicBezTo>
                  <a:pt x="21600" y="6628"/>
                  <a:pt x="20280" y="2881"/>
                  <a:pt x="18098" y="7"/>
                </a:cubicBezTo>
                <a:close/>
                <a:moveTo>
                  <a:pt x="15546" y="2646"/>
                </a:moveTo>
                <a:lnTo>
                  <a:pt x="14272" y="3965"/>
                </a:lnTo>
                <a:cubicBezTo>
                  <a:pt x="15619" y="5794"/>
                  <a:pt x="16430" y="8151"/>
                  <a:pt x="16430" y="10723"/>
                </a:cubicBezTo>
                <a:cubicBezTo>
                  <a:pt x="16430" y="13294"/>
                  <a:pt x="15618" y="15651"/>
                  <a:pt x="14272" y="17480"/>
                </a:cubicBezTo>
                <a:lnTo>
                  <a:pt x="15546" y="18797"/>
                </a:lnTo>
                <a:cubicBezTo>
                  <a:pt x="17171" y="16619"/>
                  <a:pt x="18151" y="13802"/>
                  <a:pt x="18151" y="10723"/>
                </a:cubicBezTo>
                <a:cubicBezTo>
                  <a:pt x="18151" y="7643"/>
                  <a:pt x="17171" y="4824"/>
                  <a:pt x="15546" y="2646"/>
                </a:cubicBezTo>
                <a:close/>
                <a:moveTo>
                  <a:pt x="13064" y="5215"/>
                </a:moveTo>
                <a:lnTo>
                  <a:pt x="11908" y="6414"/>
                </a:lnTo>
                <a:cubicBezTo>
                  <a:pt x="12740" y="7595"/>
                  <a:pt x="13236" y="9092"/>
                  <a:pt x="13236" y="10723"/>
                </a:cubicBezTo>
                <a:cubicBezTo>
                  <a:pt x="13236" y="12353"/>
                  <a:pt x="12740" y="13851"/>
                  <a:pt x="11908" y="15031"/>
                </a:cubicBezTo>
                <a:lnTo>
                  <a:pt x="13064" y="16228"/>
                </a:lnTo>
                <a:cubicBezTo>
                  <a:pt x="14148" y="14731"/>
                  <a:pt x="14799" y="12813"/>
                  <a:pt x="14799" y="10723"/>
                </a:cubicBezTo>
                <a:cubicBezTo>
                  <a:pt x="14799" y="8632"/>
                  <a:pt x="14147" y="6712"/>
                  <a:pt x="13064" y="5215"/>
                </a:cubicBezTo>
                <a:close/>
              </a:path>
            </a:pathLst>
          </a:cu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1" name="Recognition"/>
          <p:cNvSpPr txBox="1"/>
          <p:nvPr/>
        </p:nvSpPr>
        <p:spPr>
          <a:xfrm>
            <a:off x="1273371" y="10907207"/>
            <a:ext cx="3445107" cy="81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Recognition</a:t>
            </a:r>
          </a:p>
        </p:txBody>
      </p:sp>
      <p:sp>
        <p:nvSpPr>
          <p:cNvPr id="192" name="‘Re’ + ‘cog’ + ‘ni’ + ‘tion’"/>
          <p:cNvSpPr txBox="1"/>
          <p:nvPr/>
        </p:nvSpPr>
        <p:spPr>
          <a:xfrm>
            <a:off x="7051740" y="10907207"/>
            <a:ext cx="6882346" cy="812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‘Re’ + ‘cog’ + ‘ni’ + ‘tion’</a:t>
            </a:r>
          </a:p>
        </p:txBody>
      </p:sp>
      <p:sp>
        <p:nvSpPr>
          <p:cNvPr id="193" name="Arrow 11"/>
          <p:cNvSpPr/>
          <p:nvPr/>
        </p:nvSpPr>
        <p:spPr>
          <a:xfrm>
            <a:off x="5171018" y="10775881"/>
            <a:ext cx="1428183" cy="10752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4" name="Neurones are mathematical function that collects &amp; classifies information according to special architecture"/>
          <p:cNvSpPr txBox="1"/>
          <p:nvPr/>
        </p:nvSpPr>
        <p:spPr>
          <a:xfrm>
            <a:off x="15144148" y="1170445"/>
            <a:ext cx="7786117" cy="829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Neurones are mathematical function that collects</a:t>
            </a:r>
            <a:br/>
            <a:r>
              <a:t>&amp; classifies information according to special architecture</a:t>
            </a:r>
          </a:p>
        </p:txBody>
      </p:sp>
      <p:sp>
        <p:nvSpPr>
          <p:cNvPr id="195" name="Each Neurone is a perceptron, and is similar to…"/>
          <p:cNvSpPr txBox="1"/>
          <p:nvPr/>
        </p:nvSpPr>
        <p:spPr>
          <a:xfrm>
            <a:off x="15801448" y="3613161"/>
            <a:ext cx="6471515" cy="829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Each Neurone is a perceptron, and is similar to</a:t>
            </a:r>
          </a:p>
          <a:p>
            <a:pPr/>
            <a:r>
              <a:t>Multiple linear regression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ypes of Neural Networ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Types of Neural Networks</a:t>
            </a:r>
          </a:p>
        </p:txBody>
      </p:sp>
      <p:sp>
        <p:nvSpPr>
          <p:cNvPr id="198" name="Feed-forward Neural Network…"/>
          <p:cNvSpPr txBox="1"/>
          <p:nvPr>
            <p:ph type="body" idx="1"/>
          </p:nvPr>
        </p:nvSpPr>
        <p:spPr>
          <a:xfrm>
            <a:off x="1206500" y="2601620"/>
            <a:ext cx="21971000" cy="6463514"/>
          </a:xfrm>
          <a:prstGeom prst="rect">
            <a:avLst/>
          </a:prstGeom>
        </p:spPr>
        <p:txBody>
          <a:bodyPr/>
          <a:lstStyle/>
          <a:p>
            <a:pPr marL="889000" indent="-889000">
              <a:buSzPct val="100000"/>
              <a:buAutoNum type="arabicPeriod" startAt="1"/>
            </a:pPr>
            <a:r>
              <a:t>Feed-forward Neural Network</a:t>
            </a:r>
          </a:p>
          <a:p>
            <a:pPr marL="889000" indent="-889000">
              <a:buSzPct val="100000"/>
              <a:buAutoNum type="arabicPeriod" startAt="1"/>
            </a:pPr>
            <a:r>
              <a:t>Recurrent Neural Network</a:t>
            </a:r>
          </a:p>
          <a:p>
            <a:pPr marL="889000" indent="-889000">
              <a:buSzPct val="100000"/>
              <a:buAutoNum type="arabicPeriod" startAt="1"/>
            </a:pPr>
            <a:r>
              <a:t>Convolutional Neural Network</a:t>
            </a:r>
          </a:p>
          <a:p>
            <a:pPr marL="889000" indent="-889000">
              <a:buSzPct val="100000"/>
              <a:buAutoNum type="arabicPeriod" startAt="1"/>
            </a:pPr>
            <a:r>
              <a:t>Deconvolutional Neural Network</a:t>
            </a:r>
          </a:p>
          <a:p>
            <a:pPr marL="889000" indent="-889000">
              <a:buSzPct val="100000"/>
              <a:buAutoNum type="arabicPeriod" startAt="1"/>
            </a:pPr>
            <a:r>
              <a:t>Modular Neural Network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Screenshot 2023-01-18 at 9.28.53 AM.png" descr="Screenshot 2023-01-18 at 9.28.5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57482" y="3311174"/>
            <a:ext cx="14528801" cy="8674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Screenshot 2023-01-18 at 9.30.30 AM.png" descr="Screenshot 2023-01-18 at 9.30.3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36724" y="3488974"/>
            <a:ext cx="14325601" cy="831850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Deep Neural Network containing multiple layers, does its feature scaling itself.…"/>
          <p:cNvSpPr txBox="1"/>
          <p:nvPr/>
        </p:nvSpPr>
        <p:spPr>
          <a:xfrm>
            <a:off x="1250137" y="714661"/>
            <a:ext cx="21883727" cy="2033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Deep Neural Network containing multiple layers, does its feature scaling itself.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There’s no need to extract features from raw data (like sentiments in a sentence)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roup"/>
          <p:cNvGrpSpPr/>
          <p:nvPr/>
        </p:nvGrpSpPr>
        <p:grpSpPr>
          <a:xfrm>
            <a:off x="2484514" y="479145"/>
            <a:ext cx="19414972" cy="12454822"/>
            <a:chOff x="0" y="0"/>
            <a:chExt cx="19414971" cy="12454821"/>
          </a:xfrm>
        </p:grpSpPr>
        <p:pic>
          <p:nvPicPr>
            <p:cNvPr id="204" name="Screenshot 2023-01-18 at 9.34.00 AM.png" descr="Screenshot 2023-01-18 at 9.34.00 A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9414972" cy="1189185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5" name="Caption"/>
            <p:cNvSpPr/>
            <p:nvPr/>
          </p:nvSpPr>
          <p:spPr>
            <a:xfrm>
              <a:off x="0" y="11993455"/>
              <a:ext cx="19414972" cy="461367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  <a:r>
                <a:t>Playground[12]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Screenshot 2023-01-18 at 9.43.10 AM.png" descr="Screenshot 2023-01-18 at 9.43.1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0550" y="1117599"/>
            <a:ext cx="20662901" cy="11480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Activation Functions"/>
          <p:cNvSpPr txBox="1"/>
          <p:nvPr/>
        </p:nvSpPr>
        <p:spPr>
          <a:xfrm>
            <a:off x="8726519" y="484055"/>
            <a:ext cx="6930962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b="1" sz="5500">
                <a:solidFill>
                  <a:srgbClr val="000000"/>
                </a:solidFill>
              </a:defRPr>
            </a:lvl1pPr>
          </a:lstStyle>
          <a:p>
            <a:pPr/>
            <a:r>
              <a:t>Activation Functions</a:t>
            </a:r>
          </a:p>
        </p:txBody>
      </p:sp>
      <p:grpSp>
        <p:nvGrpSpPr>
          <p:cNvPr id="213" name="Group"/>
          <p:cNvGrpSpPr/>
          <p:nvPr/>
        </p:nvGrpSpPr>
        <p:grpSpPr>
          <a:xfrm>
            <a:off x="2226043" y="1964704"/>
            <a:ext cx="7327901" cy="5973167"/>
            <a:chOff x="0" y="0"/>
            <a:chExt cx="7327900" cy="5973165"/>
          </a:xfrm>
        </p:grpSpPr>
        <p:sp>
          <p:nvSpPr>
            <p:cNvPr id="211" name="Sigmoid Function"/>
            <p:cNvSpPr/>
            <p:nvPr/>
          </p:nvSpPr>
          <p:spPr>
            <a:xfrm>
              <a:off x="0" y="0"/>
              <a:ext cx="7327901" cy="461366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  <a:r>
                <a:t>Sigmoid Function</a:t>
              </a:r>
            </a:p>
          </p:txBody>
        </p:sp>
        <p:pic>
          <p:nvPicPr>
            <p:cNvPr id="212" name="Screenshot 2023-01-18 at 9.48.28 AM.png" descr="Screenshot 2023-01-18 at 9.48.28 A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562965"/>
              <a:ext cx="7327900" cy="54102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14" name="Screenshot 2023-01-18 at 9.49.12 AM.png" descr="Screenshot 2023-01-18 at 9.49.12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44904" y="2013320"/>
            <a:ext cx="10325101" cy="6438901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Text"/>
          <p:cNvSpPr txBox="1"/>
          <p:nvPr/>
        </p:nvSpPr>
        <p:spPr>
          <a:xfrm>
            <a:off x="11855500" y="6627317"/>
            <a:ext cx="673000" cy="4613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216" name="The purpose of the activation function is to introduce non-linearity into the output of the neuron, allowing the neural network to learn complex patterns and relationships in the input data."/>
          <p:cNvSpPr txBox="1"/>
          <p:nvPr/>
        </p:nvSpPr>
        <p:spPr>
          <a:xfrm>
            <a:off x="710095" y="11499687"/>
            <a:ext cx="22963811" cy="905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/>
            </a:lvl1pPr>
          </a:lstStyle>
          <a:p>
            <a:pPr/>
            <a:r>
              <a:t>The purpose of the activation function is to introduce non-linearity into the output of the neuron, allowing the neural network to learn complex patterns and relationships in the input data.</a:t>
            </a:r>
          </a:p>
        </p:txBody>
      </p:sp>
      <p:pic>
        <p:nvPicPr>
          <p:cNvPr id="217" name="Screenshot 2023-01-18 at 9.52.25 AM.png" descr="Screenshot 2023-01-18 at 9.52.25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562843" y="8272963"/>
            <a:ext cx="2654301" cy="1219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Screenshot 2023-01-18 at 9.52.56 AM.png" descr="Screenshot 2023-01-18 at 9.52.56 A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304004" y="8854621"/>
            <a:ext cx="4406901" cy="1346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Import Sequential, Dense, Activation &amp; Adam (Adaptive Moment Estimation)…"/>
          <p:cNvSpPr txBox="1"/>
          <p:nvPr>
            <p:ph type="body" sz="quarter" idx="1"/>
          </p:nvPr>
        </p:nvSpPr>
        <p:spPr>
          <a:xfrm>
            <a:off x="1302537" y="2134426"/>
            <a:ext cx="9586926" cy="4368923"/>
          </a:xfrm>
          <a:prstGeom prst="rect">
            <a:avLst/>
          </a:prstGeom>
        </p:spPr>
        <p:txBody>
          <a:bodyPr/>
          <a:lstStyle/>
          <a:p>
            <a:pPr marL="597408" indent="-597408" defTabSz="2389572">
              <a:spcBef>
                <a:spcPts val="900"/>
              </a:spcBef>
              <a:defRPr sz="2450"/>
            </a:pPr>
            <a:r>
              <a:t>Import Sequential, Dense, Activation &amp; Adam (Adaptive Moment Estimation)</a:t>
            </a:r>
          </a:p>
          <a:p>
            <a:pPr marL="597408" indent="-597408" defTabSz="2389572">
              <a:spcBef>
                <a:spcPts val="900"/>
              </a:spcBef>
              <a:defRPr sz="2450"/>
            </a:pPr>
            <a:r>
              <a:t>Train the neural network</a:t>
            </a:r>
          </a:p>
          <a:p>
            <a:pPr marL="597408" indent="-597408" defTabSz="2389572">
              <a:spcBef>
                <a:spcPts val="900"/>
              </a:spcBef>
              <a:defRPr sz="2450"/>
            </a:pPr>
            <a:r>
              <a:t>Use fit( ) method to feed the training data into the network (x_train, y_train)</a:t>
            </a:r>
          </a:p>
          <a:p>
            <a:pPr marL="597408" indent="-597408" defTabSz="2389572">
              <a:spcBef>
                <a:spcPts val="900"/>
              </a:spcBef>
              <a:defRPr sz="2450"/>
            </a:pPr>
            <a:r>
              <a:t>Validate with the test datas (x_test, y_test)</a:t>
            </a:r>
          </a:p>
          <a:p>
            <a:pPr marL="597408" indent="-597408" defTabSz="2389572">
              <a:spcBef>
                <a:spcPts val="900"/>
              </a:spcBef>
              <a:defRPr sz="2450"/>
            </a:pPr>
            <a:r>
              <a:t>Declare batch size &amp; epochs</a:t>
            </a:r>
          </a:p>
          <a:p>
            <a:pPr marL="597408" indent="-597408" defTabSz="2389572">
              <a:spcBef>
                <a:spcPts val="900"/>
              </a:spcBef>
              <a:defRPr sz="2450"/>
            </a:pPr>
            <a:r>
              <a:t>Plot the loss function with respect to training time</a:t>
            </a:r>
          </a:p>
          <a:p>
            <a:pPr marL="597408" indent="-597408" defTabSz="2389572">
              <a:spcBef>
                <a:spcPts val="900"/>
              </a:spcBef>
              <a:defRPr sz="2450"/>
            </a:pPr>
            <a:r>
              <a:t>Generate predictions</a:t>
            </a:r>
          </a:p>
          <a:p>
            <a:pPr marL="597408" indent="-597408" defTabSz="2389572">
              <a:spcBef>
                <a:spcPts val="900"/>
              </a:spcBef>
              <a:defRPr sz="2450"/>
            </a:pPr>
            <a:r>
              <a:t>Find accuracy &amp; errors </a:t>
            </a:r>
          </a:p>
        </p:txBody>
      </p:sp>
      <p:pic>
        <p:nvPicPr>
          <p:cNvPr id="221" name="Screenshot 2023-01-18 at 9.56.50 AM.png" descr="Screenshot 2023-01-18 at 9.56.50 AM.png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0" t="1510" r="0" b="1510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222" name="Implementation in Pyth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53137">
              <a:defRPr spc="-129" sz="6460"/>
            </a:lvl1pPr>
          </a:lstStyle>
          <a:p>
            <a:pPr/>
            <a:r>
              <a:t>Implementation in Python</a:t>
            </a:r>
          </a:p>
        </p:txBody>
      </p:sp>
      <p:grpSp>
        <p:nvGrpSpPr>
          <p:cNvPr id="225" name="Group"/>
          <p:cNvGrpSpPr/>
          <p:nvPr/>
        </p:nvGrpSpPr>
        <p:grpSpPr>
          <a:xfrm>
            <a:off x="1711376" y="6733416"/>
            <a:ext cx="8769248" cy="6572007"/>
            <a:chOff x="0" y="0"/>
            <a:chExt cx="8769246" cy="6572006"/>
          </a:xfrm>
        </p:grpSpPr>
        <p:pic>
          <p:nvPicPr>
            <p:cNvPr id="223" name="Screenshot 2023-01-18 at 10.04.56 AM.png" descr="Screenshot 2023-01-18 at 10.04.56 A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8769247" cy="58862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4" name="Caption"/>
            <p:cNvSpPr/>
            <p:nvPr/>
          </p:nvSpPr>
          <p:spPr>
            <a:xfrm>
              <a:off x="0" y="5987806"/>
              <a:ext cx="8769247" cy="584201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 defTabSz="457200">
                <a:defRPr sz="1600">
                  <a:solidFill>
                    <a:srgbClr val="374151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The goal of training a neural network is to minimize the value of the loss function. This is done by adjusting the weights and biases of the network in a process called backpropagation.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Accuracy"/>
          <p:cNvSpPr txBox="1"/>
          <p:nvPr>
            <p:ph type="title"/>
          </p:nvPr>
        </p:nvSpPr>
        <p:spPr>
          <a:xfrm>
            <a:off x="910286" y="1269045"/>
            <a:ext cx="9779001" cy="5882274"/>
          </a:xfrm>
          <a:prstGeom prst="rect">
            <a:avLst/>
          </a:prstGeom>
        </p:spPr>
        <p:txBody>
          <a:bodyPr anchor="ctr"/>
          <a:lstStyle>
            <a:lvl1pPr algn="ctr"/>
          </a:lstStyle>
          <a:p>
            <a:pPr/>
            <a:r>
              <a:t>Accuracy</a:t>
            </a:r>
          </a:p>
        </p:txBody>
      </p:sp>
      <p:sp>
        <p:nvSpPr>
          <p:cNvPr id="228" name="Multiple Regression Model (70.4%)  Neural Network using Keras (80.51%)"/>
          <p:cNvSpPr txBox="1"/>
          <p:nvPr>
            <p:ph type="body" sz="quarter" idx="1"/>
          </p:nvPr>
        </p:nvSpPr>
        <p:spPr>
          <a:xfrm>
            <a:off x="910286" y="7057052"/>
            <a:ext cx="9779001" cy="538542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t>Multiple Regression Model (70.4%)</a:t>
            </a:r>
            <a:br/>
            <a:br/>
            <a:r>
              <a:t>Neural Network using Keras (80.51%)</a:t>
            </a:r>
          </a:p>
        </p:txBody>
      </p:sp>
      <p:pic>
        <p:nvPicPr>
          <p:cNvPr id="229" name="Screenshot 2023-01-18 at 10.17.35 AM.png" descr="Screenshot 2023-01-18 at 10.17.35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88110" y="3227018"/>
            <a:ext cx="12928813" cy="72619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Incorporating additional data sources, such as economic indicators or news articles, to improve the accuracy of the predictions.…"/>
          <p:cNvSpPr txBox="1"/>
          <p:nvPr>
            <p:ph type="body" sz="half" idx="1"/>
          </p:nvPr>
        </p:nvSpPr>
        <p:spPr>
          <a:xfrm>
            <a:off x="1206500" y="2489383"/>
            <a:ext cx="9779000" cy="10015751"/>
          </a:xfrm>
          <a:prstGeom prst="rect">
            <a:avLst/>
          </a:prstGeom>
        </p:spPr>
        <p:txBody>
          <a:bodyPr anchor="ctr"/>
          <a:lstStyle/>
          <a:p>
            <a:pPr>
              <a:spcBef>
                <a:spcPts val="3000"/>
              </a:spcBef>
              <a:defRPr sz="3800"/>
            </a:pPr>
            <a:r>
              <a:t>Incorporating additional data sources, such as economic indicators or news articles, to improve the accuracy of the predictions.</a:t>
            </a:r>
          </a:p>
          <a:p>
            <a:pPr>
              <a:spcBef>
                <a:spcPts val="3000"/>
              </a:spcBef>
              <a:defRPr sz="3800"/>
            </a:pPr>
            <a:r>
              <a:t>Experimenting with different neural network architectures, such as recurrent neural networks or transformers, to see if they perform better than the current architecture.</a:t>
            </a:r>
          </a:p>
          <a:p>
            <a:pPr>
              <a:spcBef>
                <a:spcPts val="3000"/>
              </a:spcBef>
              <a:defRPr sz="3800"/>
            </a:pPr>
            <a:r>
              <a:t>Developing an online or real-time version of the improved model.</a:t>
            </a:r>
          </a:p>
          <a:p>
            <a:pPr>
              <a:spcBef>
                <a:spcPts val="3000"/>
              </a:spcBef>
              <a:defRPr sz="3800"/>
            </a:pPr>
            <a:r>
              <a:t>Applying the model to different markets or assets, such as stocks, commodities, or currencies, to see if the model is applicable to other prediction tasks.</a:t>
            </a:r>
          </a:p>
        </p:txBody>
      </p:sp>
      <p:sp>
        <p:nvSpPr>
          <p:cNvPr id="232" name="Future Aspec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Future Aspects</a:t>
            </a:r>
          </a:p>
        </p:txBody>
      </p:sp>
      <p:pic>
        <p:nvPicPr>
          <p:cNvPr id="233" name="neural.jpg" descr="neura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12258" y="1222523"/>
            <a:ext cx="11270954" cy="112709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ont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Contents</a:t>
            </a:r>
          </a:p>
        </p:txBody>
      </p:sp>
      <p:sp>
        <p:nvSpPr>
          <p:cNvPr id="156" name="Introdu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  <a:p>
            <a:pPr/>
            <a:r>
              <a:t>Multiple Linear Regression Model</a:t>
            </a:r>
          </a:p>
          <a:p>
            <a:pPr/>
            <a:r>
              <a:t>Neural Network Model</a:t>
            </a:r>
          </a:p>
          <a:p>
            <a:pPr/>
            <a:r>
              <a:t>Future Aspects</a:t>
            </a:r>
          </a:p>
          <a:p>
            <a:pPr/>
            <a:r>
              <a:t>References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Referen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References</a:t>
            </a:r>
          </a:p>
        </p:txBody>
      </p:sp>
      <p:sp>
        <p:nvSpPr>
          <p:cNvPr id="236" name="“Deep Learning Basics: Introduction and Overview”.  MIT course 6.S094.  Lex Fridman.  https://youtu.be/O5xeyoRL95U…"/>
          <p:cNvSpPr txBox="1"/>
          <p:nvPr>
            <p:ph type="body" idx="1"/>
          </p:nvPr>
        </p:nvSpPr>
        <p:spPr>
          <a:xfrm>
            <a:off x="1206500" y="2452535"/>
            <a:ext cx="21971000" cy="10051981"/>
          </a:xfrm>
          <a:prstGeom prst="rect">
            <a:avLst/>
          </a:prstGeom>
        </p:spPr>
        <p:txBody>
          <a:bodyPr/>
          <a:lstStyle/>
          <a:p>
            <a:pPr lvl="1" marL="1124711" indent="-1124711" defTabSz="1999437">
              <a:spcBef>
                <a:spcPts val="2000"/>
              </a:spcBef>
              <a:buSzPct val="100000"/>
              <a:buFont typeface="Times New Roman"/>
              <a:buAutoNum type="arabicPeriod" startAt="1"/>
              <a:defRPr sz="2870"/>
            </a:pPr>
            <a:r>
              <a:t>“</a:t>
            </a:r>
            <a:r>
              <a:rPr i="1"/>
              <a:t>Deep Learning Basics: Introduction and Overview</a:t>
            </a:r>
            <a:r>
              <a:t>”.  MIT course 6.S094.  Lex Fridman. 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rPr>
              <a:t>https://youtu.be/O5xeyoRL95U</a:t>
            </a:r>
          </a:p>
          <a:p>
            <a:pPr marL="1124711" indent="-1124711" defTabSz="1999437">
              <a:spcBef>
                <a:spcPts val="2000"/>
              </a:spcBef>
              <a:buSzPct val="100000"/>
              <a:buFont typeface="Times New Roman"/>
              <a:buAutoNum type="arabicPeriod" startAt="2"/>
              <a:defRPr sz="2870"/>
            </a:pPr>
            <a:r>
              <a:t>Quang Truong, Minh Nguyen, Hy Dang, Bo Mei, “</a:t>
            </a:r>
            <a:r>
              <a:rPr i="1"/>
              <a:t>Housing Price Prediction via Improved Machine Learning Techniques”</a:t>
            </a:r>
            <a:r>
              <a:t>, Procedia Computer Science, Volume 174, 2020, Pages 433-442, ISSN 1877-0509, 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rPr>
              <a:t>https://doi.org/10.1016/j.procs.2020.06.111</a:t>
            </a:r>
          </a:p>
          <a:p>
            <a:pPr marL="1124711" indent="-1124711" defTabSz="1999437">
              <a:spcBef>
                <a:spcPts val="2000"/>
              </a:spcBef>
              <a:buSzPct val="100000"/>
              <a:buFont typeface="Times New Roman"/>
              <a:buAutoNum type="arabicPeriod" startAt="2"/>
              <a:defRPr sz="2870"/>
            </a:pPr>
            <a:r>
              <a:t>Zulkifley, Nor &amp; Rahman, Shuzlina &amp; Nor Hasbiah, Ubaidullah &amp; Ibrahim, Ismail. (2020). “</a:t>
            </a:r>
            <a:r>
              <a:rPr i="1"/>
              <a:t>House Price Prediction using a Machine Learning Model: A Survey of Literature”</a:t>
            </a:r>
            <a:r>
              <a:t>. International Journal of Modern Education and Computer Science. 12. 46-54, 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rPr>
              <a:t>https://doi.org/10.5815/ijmecs.2020.06.04</a:t>
            </a:r>
          </a:p>
          <a:p>
            <a:pPr marL="1124711" indent="-1124711" defTabSz="1999437">
              <a:spcBef>
                <a:spcPts val="2000"/>
              </a:spcBef>
              <a:buSzPct val="100000"/>
              <a:buFont typeface="Times New Roman"/>
              <a:buAutoNum type="arabicPeriod" startAt="2"/>
              <a:defRPr sz="2870"/>
            </a:pPr>
            <a:r>
              <a:t>Qingqi Zhang, "</a:t>
            </a:r>
            <a:r>
              <a:rPr i="1"/>
              <a:t>Housing Price Prediction Based on Multiple Linear Regression</a:t>
            </a:r>
            <a:r>
              <a:t>", </a:t>
            </a:r>
            <a:r>
              <a:rPr i="1"/>
              <a:t>Scientific Programming</a:t>
            </a:r>
            <a:r>
              <a:t>, vol. 2021, Article ID 7678931, 9 pages, 2021. 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rPr>
              <a:t>https://doi.org/10.1155/2021/7678931</a:t>
            </a:r>
            <a:endParaRPr u="sng">
              <a:solidFill>
                <a:srgbClr val="0000FF"/>
              </a:solidFill>
              <a:uFill>
                <a:solidFill>
                  <a:srgbClr val="0000FF"/>
                </a:solidFill>
              </a:uFill>
            </a:endParaRPr>
          </a:p>
          <a:p>
            <a:pPr marL="1124711" indent="-1124711" defTabSz="1999437">
              <a:spcBef>
                <a:spcPts val="2000"/>
              </a:spcBef>
              <a:buSzPct val="100000"/>
              <a:buFont typeface="Times New Roman"/>
              <a:buAutoNum type="arabicPeriod" startAt="2"/>
              <a:defRPr sz="2870"/>
            </a:pPr>
            <a:r>
              <a:t>"</a:t>
            </a:r>
            <a:r>
              <a:rPr i="1"/>
              <a:t>Neural Regression using Keras</a:t>
            </a:r>
            <a:r>
              <a:t>”. 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https://visualstudiomagazine.com/articles/2018/07/23/neural-regression-using-keras.aspx</a:t>
            </a:r>
            <a:endParaRPr u="sng">
              <a:solidFill>
                <a:srgbClr val="0000FF"/>
              </a:solidFill>
              <a:uFill>
                <a:solidFill>
                  <a:srgbClr val="0000FF"/>
                </a:solidFill>
              </a:uFill>
            </a:endParaRPr>
          </a:p>
          <a:p>
            <a:pPr marL="1124711" indent="-1124711" defTabSz="1999437">
              <a:spcBef>
                <a:spcPts val="2000"/>
              </a:spcBef>
              <a:buSzPct val="100000"/>
              <a:buFont typeface="Times New Roman"/>
              <a:buAutoNum type="arabicPeriod" startAt="2"/>
              <a:defRPr sz="2870"/>
            </a:pPr>
            <a:r>
              <a:t>“</a:t>
            </a:r>
            <a:r>
              <a:rPr i="1"/>
              <a:t>Regression with Keras”.  </a:t>
            </a:r>
            <a:r>
              <a:t>Pyimagesearch. 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https://pyimagesearch.com/2019/01/21/regression-with-keras/</a:t>
            </a:r>
            <a:endParaRPr u="sng">
              <a:solidFill>
                <a:srgbClr val="0000FF"/>
              </a:solidFill>
              <a:uFill>
                <a:solidFill>
                  <a:srgbClr val="0000FF"/>
                </a:solidFill>
              </a:uFill>
            </a:endParaRPr>
          </a:p>
          <a:p>
            <a:pPr marL="0" indent="0" defTabSz="1999437">
              <a:spcBef>
                <a:spcPts val="2000"/>
              </a:spcBef>
              <a:buSzTx/>
              <a:buNone/>
              <a:defRPr sz="2870"/>
            </a:pPr>
            <a:r>
              <a:t>7.        “</a:t>
            </a:r>
            <a:r>
              <a:rPr i="1"/>
              <a:t>House Sales in King County, USA”</a:t>
            </a:r>
            <a:r>
              <a:t>.  Kaggle. 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https://www.kaggle.com/datasets/harlfoxem/housesalesprediction</a:t>
            </a:r>
            <a:r>
              <a:t> </a:t>
            </a:r>
          </a:p>
          <a:p>
            <a:pPr marL="0" indent="0" defTabSz="1999437">
              <a:spcBef>
                <a:spcPts val="2000"/>
              </a:spcBef>
              <a:buSzTx/>
              <a:buNone/>
              <a:defRPr sz="2870"/>
            </a:pPr>
            <a:r>
              <a:t>8.        “</a:t>
            </a:r>
            <a:r>
              <a:rPr i="1"/>
              <a:t>Multiple Linear Regression Model, A Quick Guide</a:t>
            </a:r>
            <a:r>
              <a:t>”.  Scribbr.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rPr>
              <a:t>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https://www.scribbr.com/statistics/multiple-linear-regression/</a:t>
            </a:r>
            <a:r>
              <a:t> </a:t>
            </a:r>
          </a:p>
          <a:p>
            <a:pPr marL="0" indent="0" defTabSz="1999437">
              <a:spcBef>
                <a:spcPts val="2000"/>
              </a:spcBef>
              <a:buSzTx/>
              <a:buNone/>
              <a:defRPr sz="2870"/>
            </a:pPr>
            <a:r>
              <a:t>9.        “</a:t>
            </a:r>
            <a:r>
              <a:rPr i="1"/>
              <a:t>But what is a neural network? | Chapter 1, Deep learning</a:t>
            </a:r>
            <a:r>
              <a:t>”.  3Blue1Brown. 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https://youtu.be/aircAruvnKk</a:t>
            </a:r>
            <a:r>
              <a:t> </a:t>
            </a:r>
          </a:p>
          <a:p>
            <a:pPr marL="0" indent="0" defTabSz="1999437">
              <a:spcBef>
                <a:spcPts val="2000"/>
              </a:spcBef>
              <a:buSzTx/>
              <a:buNone/>
              <a:defRPr sz="2870"/>
            </a:pPr>
            <a:r>
              <a:t>10.      “</a:t>
            </a:r>
            <a:r>
              <a:rPr i="1"/>
              <a:t>Matplotlib References</a:t>
            </a:r>
            <a:r>
              <a:t>”. 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7" invalidUrl="" action="" tgtFrame="" tooltip="" history="1" highlightClick="0" endSnd="0"/>
              </a:rPr>
              <a:t>https://matplotlib.org/stable/api/index.html</a:t>
            </a:r>
            <a:r>
              <a:t>	</a:t>
            </a:r>
          </a:p>
          <a:p>
            <a:pPr marL="0" indent="0" defTabSz="1999437">
              <a:spcBef>
                <a:spcPts val="2000"/>
              </a:spcBef>
              <a:buSzTx/>
              <a:buNone/>
              <a:defRPr sz="2870"/>
            </a:pPr>
            <a:r>
              <a:t>11.      “</a:t>
            </a:r>
            <a:r>
              <a:rPr i="1"/>
              <a:t>Seaborn: Statistical Data Visualisation</a:t>
            </a:r>
            <a:r>
              <a:t>”.  </a:t>
            </a:r>
            <a:r>
              <a:rPr u="sng">
                <a:solidFill>
                  <a:srgbClr val="0000FF"/>
                </a:solidFill>
                <a:hlinkClick r:id="rId8" invalidUrl="" action="" tgtFrame="" tooltip="" history="1" highlightClick="0" endSnd="0"/>
              </a:rPr>
              <a:t>https://seaborn.pydata.org/</a:t>
            </a:r>
            <a:endParaRPr u="sng">
              <a:solidFill>
                <a:srgbClr val="0000FF"/>
              </a:solidFill>
              <a:uFill>
                <a:solidFill>
                  <a:srgbClr val="0000FF"/>
                </a:solidFill>
              </a:uFill>
            </a:endParaRPr>
          </a:p>
          <a:p>
            <a:pPr marL="0" indent="0" defTabSz="1999437">
              <a:spcBef>
                <a:spcPts val="2000"/>
              </a:spcBef>
              <a:buSzTx/>
              <a:buNone/>
              <a:defRPr sz="2870"/>
            </a:pPr>
            <a:r>
              <a:t>12.      “</a:t>
            </a:r>
            <a:r>
              <a:rPr i="1"/>
              <a:t>A Neural Network Playground</a:t>
            </a:r>
            <a:r>
              <a:t>”.  Tensorflow.  </a:t>
            </a:r>
            <a:r>
              <a:rPr u="sng">
                <a:solidFill>
                  <a:srgbClr val="000DF8"/>
                </a:solidFill>
              </a:rPr>
              <a:t>https://playground.tensorflow.org/</a:t>
            </a:r>
            <a:endParaRPr u="sng">
              <a:solidFill>
                <a:srgbClr val="0000FF"/>
              </a:solidFill>
              <a:uFill>
                <a:solidFill>
                  <a:srgbClr val="0000FF"/>
                </a:solidFill>
              </a:u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hank Yo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Advantages of House price predi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Advantages of House price prediction </a:t>
            </a:r>
          </a:p>
        </p:txBody>
      </p:sp>
      <p:sp>
        <p:nvSpPr>
          <p:cNvPr id="159" name="By having accurate predictions of house prices, individuals and organizations can make more informed decisions when buying or selling properties. This can lead to better investment decisions and increased profitability.…"/>
          <p:cNvSpPr txBox="1"/>
          <p:nvPr>
            <p:ph type="body" idx="1"/>
          </p:nvPr>
        </p:nvSpPr>
        <p:spPr>
          <a:xfrm>
            <a:off x="1206500" y="3619055"/>
            <a:ext cx="21971000" cy="8256012"/>
          </a:xfrm>
          <a:prstGeom prst="rect">
            <a:avLst/>
          </a:prstGeom>
        </p:spPr>
        <p:txBody>
          <a:bodyPr/>
          <a:lstStyle/>
          <a:p>
            <a:pPr marL="554736" indent="-554736" defTabSz="2218888">
              <a:spcBef>
                <a:spcPts val="4000"/>
              </a:spcBef>
              <a:defRPr sz="4368"/>
            </a:pPr>
            <a:r>
              <a:t>By having accurate predictions of house prices, individuals and organizations can make more informed decisions when buying or selling properties. This can lead to better investment decisions and increased profitability.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Predictions of house prices can provide valuable insights into the real estate market, allowing individuals and organizations to better understand market trends and make more informed decisions.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Predictions of house prices can save time by eliminating the need to manually analyze market data, allowing individuals and organizations to focus on other important tasks.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Predictions of house prices can assist in forecasting future market trends, which can be used to make informed decisions about future investments.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Multiple Linear Regre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Multiple Linear Regression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Regression is the quantitative measure of relationship between dependent and independent variables."/>
          <p:cNvSpPr txBox="1"/>
          <p:nvPr>
            <p:ph type="body" idx="1"/>
          </p:nvPr>
        </p:nvSpPr>
        <p:spPr>
          <a:xfrm>
            <a:off x="1014928" y="800974"/>
            <a:ext cx="21971001" cy="11293032"/>
          </a:xfrm>
          <a:prstGeom prst="rect">
            <a:avLst/>
          </a:prstGeom>
        </p:spPr>
        <p:txBody>
          <a:bodyPr/>
          <a:lstStyle/>
          <a:p>
            <a:pPr/>
            <a:r>
              <a:t>Regression is the quantitative measure of relationship between dependent and independent variables.</a:t>
            </a:r>
          </a:p>
        </p:txBody>
      </p:sp>
      <p:pic>
        <p:nvPicPr>
          <p:cNvPr id="164" name="Untitled 2.pdf" descr="Untitled 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0037" y="2642163"/>
            <a:ext cx="14343926" cy="9416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ultiple Linear Regression is given by the following eq:"/>
          <p:cNvSpPr txBox="1"/>
          <p:nvPr/>
        </p:nvSpPr>
        <p:spPr>
          <a:xfrm>
            <a:off x="2979610" y="829960"/>
            <a:ext cx="18424780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b="1" sz="5500">
                <a:solidFill>
                  <a:srgbClr val="000000"/>
                </a:solidFill>
              </a:defRPr>
            </a:lvl1pPr>
          </a:lstStyle>
          <a:p>
            <a:pPr/>
            <a:r>
              <a:t>Multiple Linear Regression is given by the following eq:</a:t>
            </a:r>
          </a:p>
        </p:txBody>
      </p:sp>
      <p:sp>
        <p:nvSpPr>
          <p:cNvPr id="167" name="y = b0 + b1x1 + b2x2 + ….. + bnxn - E"/>
          <p:cNvSpPr txBox="1"/>
          <p:nvPr/>
        </p:nvSpPr>
        <p:spPr>
          <a:xfrm>
            <a:off x="6889242" y="2239214"/>
            <a:ext cx="10605517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y = b0 + b1x1 + b2x2 + ….. + bnxn - E</a:t>
            </a:r>
          </a:p>
        </p:txBody>
      </p:sp>
      <p:sp>
        <p:nvSpPr>
          <p:cNvPr id="168" name="Assumptions"/>
          <p:cNvSpPr txBox="1"/>
          <p:nvPr/>
        </p:nvSpPr>
        <p:spPr>
          <a:xfrm>
            <a:off x="10712957" y="5439737"/>
            <a:ext cx="2958085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825500">
              <a:defRPr b="1" sz="3600">
                <a:solidFill>
                  <a:srgbClr val="000000"/>
                </a:solidFill>
              </a:defRPr>
            </a:lvl1pPr>
          </a:lstStyle>
          <a:p>
            <a:pPr/>
            <a:r>
              <a:t>Assumptions</a:t>
            </a:r>
          </a:p>
        </p:txBody>
      </p:sp>
      <p:sp>
        <p:nvSpPr>
          <p:cNvPr id="169" name="Linear relationship between two independent variables must be present…"/>
          <p:cNvSpPr txBox="1"/>
          <p:nvPr/>
        </p:nvSpPr>
        <p:spPr>
          <a:xfrm>
            <a:off x="1759051" y="6590620"/>
            <a:ext cx="20865898" cy="5135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>
                <a:solidFill>
                  <a:srgbClr val="000000"/>
                </a:solidFill>
              </a:defRPr>
            </a:pPr>
            <a:r>
              <a:t>Linear relationship between two independent variables must be present</a:t>
            </a:r>
          </a:p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>
                <a:solidFill>
                  <a:srgbClr val="000000"/>
                </a:solidFill>
              </a:defRPr>
            </a:pPr>
            <a:r>
              <a:t>Independent variables must not be highly correlated to each other</a:t>
            </a:r>
          </a:p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>
                <a:solidFill>
                  <a:srgbClr val="000000"/>
                </a:solidFill>
              </a:defRPr>
            </a:pPr>
            <a:r>
              <a:t>y observations are selected randomly and independently from population</a:t>
            </a:r>
          </a:p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>
                <a:solidFill>
                  <a:srgbClr val="000000"/>
                </a:solidFill>
              </a:defRPr>
            </a:pPr>
            <a:r>
              <a:t>Residuals must be normally-distributed, with a mean of 0 and standard</a:t>
            </a:r>
            <a:br/>
            <a:r>
              <a:t>deviation of 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For example, suppose the price of ONGC share price. It depends on multiple…"/>
          <p:cNvSpPr txBox="1"/>
          <p:nvPr/>
        </p:nvSpPr>
        <p:spPr>
          <a:xfrm>
            <a:off x="1539088" y="877660"/>
            <a:ext cx="21305825" cy="3257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For example, suppose the price of ONGC share price. It depends on multiple 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factors including the price of NIFTY50, price of oil, interest rate, price of future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derivatives, stock price of other oil companies etc.</a:t>
            </a:r>
          </a:p>
        </p:txBody>
      </p:sp>
      <p:sp>
        <p:nvSpPr>
          <p:cNvPr id="172" name="Suppose the equation can be given by the following -…"/>
          <p:cNvSpPr txBox="1"/>
          <p:nvPr/>
        </p:nvSpPr>
        <p:spPr>
          <a:xfrm>
            <a:off x="1648556" y="5229067"/>
            <a:ext cx="21191831" cy="3257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Suppose the equation can be given by the following -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ONGC price = (75 - 1.5 * i + 7.8 * oil price + 3.2 * NIFTY50 + 5 * oil futures - E)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And R-sq = 83.4%</a:t>
            </a:r>
          </a:p>
        </p:txBody>
      </p:sp>
      <p:pic>
        <p:nvPicPr>
          <p:cNvPr id="173" name="Untitled 3.pdf" descr="Untitled 3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29042" y="8342886"/>
            <a:ext cx="6125916" cy="50140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et independent (x) and dependent variable (y) from dataset…"/>
          <p:cNvSpPr txBox="1"/>
          <p:nvPr>
            <p:ph type="body" sz="quarter" idx="1"/>
          </p:nvPr>
        </p:nvSpPr>
        <p:spPr>
          <a:xfrm>
            <a:off x="1206500" y="2488335"/>
            <a:ext cx="9779000" cy="4125873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1000"/>
              </a:spcBef>
              <a:defRPr sz="2500"/>
            </a:pPr>
            <a:r>
              <a:t>Get independent (x) and dependent variable (y) from dataset</a:t>
            </a:r>
          </a:p>
          <a:p>
            <a:pPr>
              <a:spcBef>
                <a:spcPts val="1000"/>
              </a:spcBef>
              <a:defRPr sz="2500"/>
            </a:pPr>
            <a:r>
              <a:t>Split train &amp; test dataset</a:t>
            </a:r>
          </a:p>
          <a:p>
            <a:pPr>
              <a:spcBef>
                <a:spcPts val="1000"/>
              </a:spcBef>
              <a:defRPr sz="2500"/>
            </a:pPr>
            <a:r>
              <a:t>Feature Scaling</a:t>
            </a:r>
          </a:p>
          <a:p>
            <a:pPr>
              <a:spcBef>
                <a:spcPts val="1000"/>
              </a:spcBef>
              <a:defRPr sz="2500"/>
            </a:pPr>
            <a:r>
              <a:t>Do linear regression on x &amp; y train splits</a:t>
            </a:r>
          </a:p>
          <a:p>
            <a:pPr>
              <a:spcBef>
                <a:spcPts val="1000"/>
              </a:spcBef>
              <a:defRPr sz="2500"/>
            </a:pPr>
            <a:r>
              <a:t>Find intercept &amp; slope</a:t>
            </a:r>
          </a:p>
          <a:p>
            <a:pPr>
              <a:spcBef>
                <a:spcPts val="1000"/>
              </a:spcBef>
              <a:defRPr sz="2500"/>
            </a:pPr>
            <a:r>
              <a:t>Predict test result</a:t>
            </a:r>
          </a:p>
          <a:p>
            <a:pPr>
              <a:spcBef>
                <a:spcPts val="1000"/>
              </a:spcBef>
              <a:defRPr sz="2500"/>
            </a:pPr>
            <a:r>
              <a:t>Put result in a data frame</a:t>
            </a:r>
          </a:p>
          <a:p>
            <a:pPr>
              <a:spcBef>
                <a:spcPts val="1000"/>
              </a:spcBef>
              <a:defRPr sz="2500"/>
            </a:pPr>
            <a:r>
              <a:t>Check accuracy and errors</a:t>
            </a:r>
          </a:p>
        </p:txBody>
      </p:sp>
      <p:pic>
        <p:nvPicPr>
          <p:cNvPr id="176" name="Screenshot 2023-01-18 at 8.56.13 AM.png" descr="Screenshot 2023-01-18 at 8.56.13 AM.png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0" t="1186" r="0" b="1186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77" name="Implementation in Pyth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53137">
              <a:defRPr spc="-129" sz="6460"/>
            </a:lvl1pPr>
          </a:lstStyle>
          <a:p>
            <a:pPr/>
            <a:r>
              <a:t>Implementation in Python</a:t>
            </a:r>
          </a:p>
        </p:txBody>
      </p:sp>
      <p:grpSp>
        <p:nvGrpSpPr>
          <p:cNvPr id="180" name="Group"/>
          <p:cNvGrpSpPr/>
          <p:nvPr/>
        </p:nvGrpSpPr>
        <p:grpSpPr>
          <a:xfrm>
            <a:off x="983774" y="6891509"/>
            <a:ext cx="10224452" cy="5620370"/>
            <a:chOff x="0" y="0"/>
            <a:chExt cx="10224451" cy="5620369"/>
          </a:xfrm>
        </p:grpSpPr>
        <p:pic>
          <p:nvPicPr>
            <p:cNvPr id="178" name="Screenshot 2023-01-18 at 8.54.58 AM.png" descr="Screenshot 2023-01-18 at 8.54.58 A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0224453" cy="50574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9" name="Caption"/>
            <p:cNvSpPr/>
            <p:nvPr/>
          </p:nvSpPr>
          <p:spPr>
            <a:xfrm>
              <a:off x="0" y="5159003"/>
              <a:ext cx="10224453" cy="461367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  <a:r>
                <a:t>(y_test - y_pred)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Neural Network using Ker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Neural Network using Keras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